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54b89cd6f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g254b89cd6f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4b89cd6fe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4b89cd6fe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4b89cd6fe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4b89cd6fe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54b89cd6fe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54b89cd6fe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4b89cd6f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4b89cd6f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4b89cd6fe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4b89cd6fe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e82cf5c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e82cf5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4b89cd6f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4b89cd6f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f518b17d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f518b17d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54b89cd6f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" name="Google Shape;31;g254b89cd6fe_1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c4dcddf9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" name="Google Shape;43;g2c4dcddf95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bfa1d4ce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g35bfa1d4cef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9e1d415f1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9e1d415f1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d4a470f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d4a470f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7c9df086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7c9df08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7c9df08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7c9df08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25" y="1115625"/>
            <a:ext cx="4616700" cy="15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/>
        </p:nvSpPr>
        <p:spPr>
          <a:xfrm>
            <a:off x="99150" y="91850"/>
            <a:ext cx="591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b="1" baseline="30000" lang="en"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AAWG 68</a:t>
            </a:r>
            <a:r>
              <a:rPr b="1" baseline="30000" lang="en">
                <a:latin typeface="Trebuchet MS"/>
                <a:ea typeface="Trebuchet MS"/>
                <a:cs typeface="Trebuchet MS"/>
                <a:sym typeface="Trebuchet MS"/>
              </a:rPr>
              <a:t>th </a:t>
            </a:r>
            <a:r>
              <a:rPr b="1" lang="en">
                <a:latin typeface="Trebuchet MS"/>
                <a:ea typeface="Trebuchet MS"/>
                <a:cs typeface="Trebuchet MS"/>
                <a:sym typeface="Trebuchet MS"/>
              </a:rPr>
              <a:t>General Meeting | Paris, France| October 2026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55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55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/>
              <a:buNone/>
              <a:defRPr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●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○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Char char="■"/>
              <a:defRPr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3464525" y="4912800"/>
            <a:ext cx="3095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Confidential to M</a:t>
            </a:r>
            <a:r>
              <a:rPr baseline="30000"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AAWG Members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accessible-docs.com/powerpoint-accessibility-checklist/" TargetMode="External"/><Relationship Id="rId4" Type="http://schemas.openxmlformats.org/officeDocument/2006/relationships/hyperlink" Target="https://accessible-docs.com/adding-alt-text-descriptions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m3aawg.org/" TargetMode="External"/><Relationship Id="rId4" Type="http://schemas.openxmlformats.org/officeDocument/2006/relationships/hyperlink" Target="mailto:pr@m3aawg.org" TargetMode="External"/><Relationship Id="rId5" Type="http://schemas.openxmlformats.org/officeDocument/2006/relationships/hyperlink" Target="mailto:pr@m3aawg.org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m3aawg.org/general-meeting-surveys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m3aawg.org/MeetingPolicy" TargetMode="External"/><Relationship Id="rId4" Type="http://schemas.openxmlformats.org/officeDocument/2006/relationships/hyperlink" Target="https://www.m3aawg.org/conduct-policy" TargetMode="External"/><Relationship Id="rId5" Type="http://schemas.openxmlformats.org/officeDocument/2006/relationships/hyperlink" Target="mailto:amy@m3aawg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0" Type="http://schemas.openxmlformats.org/officeDocument/2006/relationships/image" Target="../media/image7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amy@m3aawg.org" TargetMode="External"/><Relationship Id="rId4" Type="http://schemas.openxmlformats.org/officeDocument/2006/relationships/hyperlink" Target="https://www.m3aawg.org/conduct-policy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m3aawg.org/conduct-polic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support@m3aawg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89999"/>
              <a:buFont typeface="Calibri"/>
              <a:buNone/>
            </a:pPr>
            <a:r>
              <a:rPr b="1" lang="en" sz="2666">
                <a:solidFill>
                  <a:srgbClr val="000000"/>
                </a:solidFill>
              </a:rPr>
              <a:t>Accessibility Recommendations:</a:t>
            </a:r>
            <a:endParaRPr b="1" sz="2666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0000"/>
              <a:buFont typeface="Calibri"/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Adobe PDFMaker in PowerPoint and Accessibility</a:t>
            </a:r>
            <a:r>
              <a:rPr b="0" lang="en" sz="1944">
                <a:solidFill>
                  <a:srgbClr val="0000FF"/>
                </a:solidFill>
              </a:rPr>
              <a:t>	</a:t>
            </a:r>
            <a:endParaRPr b="0" sz="3244"/>
          </a:p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Use 24 Pt. or Larger Font for Top Level Bullets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Avoid excessive text 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Test your presentation in Grayscale to see if it is easy to view 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Write out website links, do not hyperlink words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Be consistent with fonts and sizes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Complex Graphics should be described in the body of the slide or notes section/appendix - here is more infomation on alt-text best pratices </a:t>
            </a:r>
            <a:r>
              <a:rPr lang="en" sz="20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https://accessible-docs.com/adding-alt-text-descriptions/</a:t>
            </a:r>
            <a:r>
              <a:rPr lang="en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If the photo is blurry or difficult to read DO NOT USE IT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provide a plain text version of your presentation that can be easily translated</a:t>
            </a:r>
            <a:endParaRPr sz="2000"/>
          </a:p>
        </p:txBody>
      </p:sp>
      <p:sp>
        <p:nvSpPr>
          <p:cNvPr id="28" name="Google Shape;28;p7"/>
          <p:cNvSpPr txBox="1"/>
          <p:nvPr/>
        </p:nvSpPr>
        <p:spPr>
          <a:xfrm>
            <a:off x="3470125" y="4255875"/>
            <a:ext cx="5485800" cy="67920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FF330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read these accommodations. M3AAWG is committed to making our meetings accessible to all members. Delete this slide from your presentation.</a:t>
            </a:r>
            <a:endParaRPr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311700" y="375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620"/>
              <a:t>Social Media Plans &amp; Policy</a:t>
            </a:r>
            <a:endParaRPr/>
          </a:p>
        </p:txBody>
      </p:sp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311700" y="1065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168751" lvl="0" marL="1714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26667"/>
              <a:buChar char="●"/>
            </a:pPr>
            <a:r>
              <a:rPr b="1" lang="en" sz="1500">
                <a:solidFill>
                  <a:schemeClr val="dk1"/>
                </a:solidFill>
              </a:rPr>
              <a:t>M</a:t>
            </a:r>
            <a:r>
              <a:rPr b="1" baseline="30000" lang="en" sz="1600">
                <a:solidFill>
                  <a:schemeClr val="dk1"/>
                </a:solidFill>
              </a:rPr>
              <a:t>3</a:t>
            </a:r>
            <a:r>
              <a:rPr b="1" lang="en" sz="1600">
                <a:solidFill>
                  <a:schemeClr val="dk1"/>
                </a:solidFill>
              </a:rPr>
              <a:t>AAWG Communications Team will provide live posts</a:t>
            </a:r>
            <a:r>
              <a:rPr lang="en" sz="1600">
                <a:solidFill>
                  <a:schemeClr val="dk1"/>
                </a:solidFill>
              </a:rPr>
              <a:t> across the org social channels </a:t>
            </a:r>
            <a:r>
              <a:rPr lang="en" sz="1600" u="sng">
                <a:solidFill>
                  <a:schemeClr val="dk1"/>
                </a:solidFill>
              </a:rPr>
              <a:t>during the meeting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b="1" sz="1600">
              <a:solidFill>
                <a:schemeClr val="dk1"/>
              </a:solidFill>
            </a:endParaRPr>
          </a:p>
          <a:p>
            <a:pPr indent="-151130" lvl="0" marL="1714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600">
                <a:solidFill>
                  <a:schemeClr val="dk1"/>
                </a:solidFill>
              </a:rPr>
              <a:t>Members and their PR/Comms Teams and colleagues are welcome and encouraged to repost our content.</a:t>
            </a:r>
            <a:endParaRPr b="1" sz="1600">
              <a:solidFill>
                <a:schemeClr val="dk1"/>
              </a:solidFill>
            </a:endParaRPr>
          </a:p>
          <a:p>
            <a:pPr indent="-151130" lvl="0" marL="1714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Tag @M3AAWG, link to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https://www.m3aawg.org/</a:t>
            </a:r>
            <a:r>
              <a:rPr lang="en" sz="1600">
                <a:solidFill>
                  <a:schemeClr val="hlink"/>
                </a:solidFill>
              </a:rPr>
              <a:t> </a:t>
            </a:r>
            <a:endParaRPr sz="1600">
              <a:solidFill>
                <a:schemeClr val="hlink"/>
              </a:solidFill>
            </a:endParaRPr>
          </a:p>
          <a:p>
            <a:pPr indent="-151130" lvl="0" marL="1714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General org hashtags: </a:t>
            </a:r>
            <a:r>
              <a:rPr b="1" lang="en" sz="1600">
                <a:solidFill>
                  <a:schemeClr val="dk1"/>
                </a:solidFill>
              </a:rPr>
              <a:t>#m3aawg68 #M3AAWG </a:t>
            </a:r>
            <a:r>
              <a:rPr b="1" lang="en" sz="1600">
                <a:solidFill>
                  <a:schemeClr val="dk1"/>
                </a:solidFill>
              </a:rPr>
              <a:t>#messaging</a:t>
            </a:r>
            <a:r>
              <a:rPr b="1" lang="en" sz="1600">
                <a:solidFill>
                  <a:schemeClr val="dk1"/>
                </a:solidFill>
              </a:rPr>
              <a:t> #malware #mobile #cybersecurity #onlineabuse </a:t>
            </a:r>
            <a:endParaRPr b="1" sz="1600">
              <a:solidFill>
                <a:schemeClr val="dk1"/>
              </a:solidFill>
            </a:endParaRPr>
          </a:p>
          <a:p>
            <a:pPr indent="-151130" lvl="0" marL="1714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Due to our confidentiality policies and range of permissions from members/session presenters, members </a:t>
            </a:r>
            <a:r>
              <a:rPr b="1" lang="en" sz="1600">
                <a:solidFill>
                  <a:schemeClr val="dk1"/>
                </a:solidFill>
              </a:rPr>
              <a:t>should not create their own content or originate posts/info from sessions </a:t>
            </a:r>
            <a:r>
              <a:rPr lang="en" sz="1600">
                <a:solidFill>
                  <a:schemeClr val="dk1"/>
                </a:solidFill>
              </a:rPr>
              <a:t>this week, nor post any info or names/orgs/titles/work product from members and attendees.</a:t>
            </a:r>
            <a:endParaRPr sz="1600">
              <a:solidFill>
                <a:schemeClr val="dk1"/>
              </a:solidFill>
            </a:endParaRPr>
          </a:p>
          <a:p>
            <a:pPr indent="-151130" lvl="0" marL="1714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1600">
                <a:solidFill>
                  <a:schemeClr val="dk1"/>
                </a:solidFill>
              </a:rPr>
              <a:t>If you or your marketing/PR/comms teams want to promote, please have them contact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pr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@m3aawg.org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6400" y="4324350"/>
            <a:ext cx="415290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713" y="1458325"/>
            <a:ext cx="1428844" cy="147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2523975" y="12672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Name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Job Title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Company Name</a:t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2595884" y="3038081"/>
            <a:ext cx="57390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Bio can be placed here (optional)</a:t>
            </a:r>
            <a:br>
              <a:rPr i="0" lang="en" sz="9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i="0" sz="9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lang="en" sz="2400"/>
              <a:t>Begin Your Presentation Here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Begin Your Presentation Here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Begin Your Presentation Here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Header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Text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Key Takeaways / Upcoming 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Header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Header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Header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>
                <a:solidFill>
                  <a:schemeClr val="dk1"/>
                </a:solidFill>
              </a:rPr>
              <a:t>Text</a:t>
            </a:r>
            <a:endParaRPr sz="27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197000" y="1133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8600"/>
              <a:t>Contact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2070150"/>
            <a:ext cx="8520600" cy="12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For additional questions, please email: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3200">
                <a:solidFill>
                  <a:schemeClr val="hlink"/>
                </a:solidFill>
              </a:rPr>
              <a:t>&lt;Committee Chair Mailing List Email&gt;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255075" y="29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We Value Your Feedback</a:t>
            </a:r>
            <a:endParaRPr b="1"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311700" y="788050"/>
            <a:ext cx="8520600" cy="41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feedback helps us improve. 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Feedback per Session in SCHED</a:t>
            </a:r>
            <a:endParaRPr b="1" sz="24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Overall Meeting Survey </a:t>
            </a:r>
            <a:endParaRPr b="1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https://www.m3aawg.org/general-meeting-surveys</a:t>
            </a:r>
            <a:r>
              <a:rPr lang="en"/>
              <a:t> </a:t>
            </a:r>
            <a:endParaRPr/>
          </a:p>
        </p:txBody>
      </p:sp>
      <p:grpSp>
        <p:nvGrpSpPr>
          <p:cNvPr id="146" name="Google Shape;146;p23"/>
          <p:cNvGrpSpPr/>
          <p:nvPr/>
        </p:nvGrpSpPr>
        <p:grpSpPr>
          <a:xfrm>
            <a:off x="2519475" y="1840349"/>
            <a:ext cx="4105026" cy="1868000"/>
            <a:chOff x="2519475" y="1840349"/>
            <a:chExt cx="4105026" cy="1868000"/>
          </a:xfrm>
        </p:grpSpPr>
        <p:pic>
          <p:nvPicPr>
            <p:cNvPr id="147" name="Google Shape;147;p23" title="Screen Shot 2025-06-26 at 3.44.13 PM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19475" y="1840349"/>
              <a:ext cx="4105026" cy="18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3" title="Screenshot 2026-05-01 at 5.02.50 PM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19475" y="1939250"/>
              <a:ext cx="2597285" cy="67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lang="en" sz="2400">
                <a:solidFill>
                  <a:srgbClr val="000000"/>
                </a:solidFill>
              </a:rPr>
              <a:t>Presentation Recommendations: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311700" y="1091450"/>
            <a:ext cx="85206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16"/>
              <a:buChar char="●"/>
            </a:pPr>
            <a:r>
              <a:rPr lang="en" sz="2416">
                <a:solidFill>
                  <a:schemeClr val="dk1"/>
                </a:solidFill>
              </a:rPr>
              <a:t>Use 24 Pt. or Larger Font for Top Level Bullets</a:t>
            </a:r>
            <a:endParaRPr sz="2416"/>
          </a:p>
          <a:p>
            <a:pPr indent="-279400" lvl="1" marL="596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Do Not Use Fonts Smaller than 20 Pt. for Sub-Bullets </a:t>
            </a:r>
            <a:br>
              <a:rPr lang="en" sz="2000">
                <a:solidFill>
                  <a:schemeClr val="dk1"/>
                </a:solidFill>
              </a:rPr>
            </a:br>
            <a:r>
              <a:rPr lang="en" sz="2000">
                <a:solidFill>
                  <a:schemeClr val="dk1"/>
                </a:solidFill>
              </a:rPr>
              <a:t>or Other Text on Your Slides</a:t>
            </a:r>
            <a:endParaRPr sz="2000"/>
          </a:p>
          <a:p>
            <a:pPr indent="-279400" lvl="1" marL="596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Smaller Fonts Are Difficult to Read in Large Meeting Rooms</a:t>
            </a:r>
            <a:endParaRPr sz="2000"/>
          </a:p>
          <a:p>
            <a:pPr indent="-254000" lvl="0" marL="2540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16"/>
              <a:buChar char="●"/>
            </a:pPr>
            <a:r>
              <a:rPr lang="en" sz="2416">
                <a:solidFill>
                  <a:schemeClr val="dk1"/>
                </a:solidFill>
              </a:rPr>
              <a:t>Add 6 Pts. or More of Vertical Spacing between Bullets</a:t>
            </a:r>
            <a:endParaRPr sz="2416"/>
          </a:p>
          <a:p>
            <a:pPr indent="-282266" lvl="1" marL="596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5"/>
              <a:buChar char="○"/>
            </a:pPr>
            <a:r>
              <a:rPr lang="en" sz="2045">
                <a:solidFill>
                  <a:schemeClr val="dk1"/>
                </a:solidFill>
              </a:rPr>
              <a:t>From Formatting, Select Paragraph &amp; Set “Spacing”</a:t>
            </a:r>
            <a:endParaRPr sz="2045"/>
          </a:p>
          <a:p>
            <a:pPr indent="-282266" lvl="1" marL="5969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5"/>
              <a:buChar char="○"/>
            </a:pPr>
            <a:r>
              <a:rPr lang="en" sz="2045">
                <a:solidFill>
                  <a:schemeClr val="dk1"/>
                </a:solidFill>
              </a:rPr>
              <a:t>This Slide Has 18 Pts. of Vertical Spacing </a:t>
            </a:r>
            <a:endParaRPr sz="2045"/>
          </a:p>
          <a:p>
            <a:pPr indent="-254000" lvl="0" marL="2540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Remember: Do Not Read Your Slides during Your Talk</a:t>
            </a:r>
            <a:endParaRPr sz="2400"/>
          </a:p>
          <a:p>
            <a:pPr indent="-1651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 txBox="1"/>
          <p:nvPr/>
        </p:nvSpPr>
        <p:spPr>
          <a:xfrm>
            <a:off x="198375" y="27850"/>
            <a:ext cx="5372400" cy="65910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rgbClr val="FF33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important. If people cannot read your slides they will dis-engage with your presentation. Delete this slide from your presentation.</a:t>
            </a:r>
            <a:endParaRPr i="0" sz="11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ctrTitle"/>
          </p:nvPr>
        </p:nvSpPr>
        <p:spPr>
          <a:xfrm>
            <a:off x="33225" y="1863450"/>
            <a:ext cx="4616700" cy="155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TITLE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SPEAKER</a:t>
            </a:r>
            <a:endParaRPr b="1"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DATE</a:t>
            </a:r>
            <a:endParaRPr b="1" sz="2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6422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What happens in M</a:t>
            </a:r>
            <a:r>
              <a:rPr b="1" baseline="30000" lang="en" sz="1800">
                <a:solidFill>
                  <a:schemeClr val="dk1"/>
                </a:solidFill>
              </a:rPr>
              <a:t>3</a:t>
            </a:r>
            <a:r>
              <a:rPr b="1" lang="en" sz="1800">
                <a:solidFill>
                  <a:schemeClr val="dk1"/>
                </a:solidFill>
              </a:rPr>
              <a:t>AAWG stays in M</a:t>
            </a:r>
            <a:r>
              <a:rPr b="1" baseline="30000" lang="en" sz="1800">
                <a:solidFill>
                  <a:schemeClr val="dk1"/>
                </a:solidFill>
              </a:rPr>
              <a:t>3</a:t>
            </a:r>
            <a:r>
              <a:rPr b="1" lang="en" sz="1800">
                <a:solidFill>
                  <a:schemeClr val="dk1"/>
                </a:solidFill>
              </a:rPr>
              <a:t>AAWG </a:t>
            </a:r>
            <a:endParaRPr sz="18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What occurs at M</a:t>
            </a:r>
            <a:r>
              <a:rPr baseline="30000" lang="en" sz="1500">
                <a:solidFill>
                  <a:schemeClr val="dk1"/>
                </a:solidFill>
              </a:rPr>
              <a:t>3</a:t>
            </a:r>
            <a:r>
              <a:rPr lang="en" sz="1500">
                <a:solidFill>
                  <a:schemeClr val="dk1"/>
                </a:solidFill>
              </a:rPr>
              <a:t>AAWG cannot be shared outside the membership without the written permission of the Executive Director, unless we state the specific session is open to the press and social media.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No photography - No video - No audio recording - No wireshark or exploration devices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M3AAWG </a:t>
            </a:r>
            <a:r>
              <a:rPr lang="en" sz="1500">
                <a:solidFill>
                  <a:schemeClr val="dk1"/>
                </a:solidFill>
              </a:rPr>
              <a:t>prohibits t</a:t>
            </a:r>
            <a:r>
              <a:rPr lang="en" sz="1500">
                <a:solidFill>
                  <a:schemeClr val="dk1"/>
                </a:solidFill>
              </a:rPr>
              <a:t>he use of AI enabled translation &amp; transcription services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See the M</a:t>
            </a:r>
            <a:r>
              <a:rPr baseline="30000" lang="en" sz="1500">
                <a:solidFill>
                  <a:schemeClr val="dk1"/>
                </a:solidFill>
              </a:rPr>
              <a:t>3</a:t>
            </a:r>
            <a:r>
              <a:rPr lang="en" sz="1500">
                <a:solidFill>
                  <a:schemeClr val="dk1"/>
                </a:solidFill>
              </a:rPr>
              <a:t>AAWG Meeting Policy at </a:t>
            </a:r>
            <a:r>
              <a:rPr lang="en" sz="15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www.m3aawg.org/MeetingPolicy</a:t>
            </a:r>
            <a:r>
              <a:rPr lang="en" sz="1500">
                <a:solidFill>
                  <a:srgbClr val="0000FF"/>
                </a:solidFill>
              </a:rPr>
              <a:t> </a:t>
            </a:r>
            <a:endParaRPr b="1" sz="1500">
              <a:solidFill>
                <a:srgbClr val="0000FF"/>
              </a:solidFill>
            </a:endParaRPr>
          </a:p>
          <a:p>
            <a:pPr indent="-165100" lvl="0" marL="254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Treat Everyone with Respect</a:t>
            </a:r>
            <a:endParaRPr sz="18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Treat all attendees respectfully in and out of sessions. No less will be tolerated.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See the M</a:t>
            </a:r>
            <a:r>
              <a:rPr baseline="30000" lang="en" sz="1500">
                <a:solidFill>
                  <a:schemeClr val="dk1"/>
                </a:solidFill>
              </a:rPr>
              <a:t>3</a:t>
            </a:r>
            <a:r>
              <a:rPr lang="en" sz="1500">
                <a:solidFill>
                  <a:schemeClr val="dk1"/>
                </a:solidFill>
              </a:rPr>
              <a:t>AAWG Conduct Policy at </a:t>
            </a:r>
            <a:r>
              <a:rPr lang="en" sz="15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https://www.m3aawg.org/conduct-policy</a:t>
            </a:r>
            <a:endParaRPr sz="15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You agreed to these policies when you registered for the meeting.For questions, please contact Amy Cadagin at </a:t>
            </a:r>
            <a:r>
              <a:rPr lang="en" sz="11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amy@m3aawg.org</a:t>
            </a:r>
            <a:r>
              <a:rPr lang="en" sz="1100">
                <a:solidFill>
                  <a:srgbClr val="0000FF"/>
                </a:solidFill>
              </a:rPr>
              <a:t>  </a:t>
            </a:r>
            <a:endParaRPr sz="1100">
              <a:solidFill>
                <a:srgbClr val="0000FF"/>
              </a:solidFill>
            </a:endParaRPr>
          </a:p>
          <a:p>
            <a:pPr indent="-177800" lvl="0" marL="254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Contribute to a Productive Meeting</a:t>
            </a:r>
            <a:endParaRPr sz="1800">
              <a:solidFill>
                <a:schemeClr val="dk1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Please silence all electronic devices; be courteous to those listening to the presentations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" sz="1500">
                <a:solidFill>
                  <a:schemeClr val="dk1"/>
                </a:solidFill>
              </a:rPr>
              <a:t>DO NOT LEAVE YOUR BELONGINGS UNATTENDED. Be aware and cautious at all times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215450" y="256875"/>
            <a:ext cx="59253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baseline="3000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AAWG is a Trusted Environment</a:t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223175" y="278201"/>
            <a:ext cx="59253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Reminders for Our Worldwide Friends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/>
          <p:nvPr/>
        </p:nvSpPr>
        <p:spPr>
          <a:xfrm>
            <a:off x="258100" y="665075"/>
            <a:ext cx="88563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All meeting content is confidential:  No photos, no video, no recording, No WireShark or exploration devices. Reach out to staff with questions.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660751" y="1791350"/>
            <a:ext cx="84537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Todo el contenido de esta reunión es confidencial. No está permitido tomar fotos ó grabar vídeos. No se pueden usar Wireshark ni otros dispositivos de captura ó análisis de tráfico en la red. Diríjase al personal de M</a:t>
            </a:r>
            <a:r>
              <a:rPr baseline="30000" lang="en" sz="1300"/>
              <a:t>3</a:t>
            </a:r>
            <a:r>
              <a:rPr lang="en" sz="1300"/>
              <a:t>AAWG si tiene preguntas.</a:t>
            </a:r>
            <a:endParaRPr sz="1300">
              <a:solidFill>
                <a:srgbClr val="FEFEFE"/>
              </a:solidFill>
              <a:highlight>
                <a:srgbClr val="1E1E1E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grpSp>
        <p:nvGrpSpPr>
          <p:cNvPr id="54" name="Google Shape;54;p11"/>
          <p:cNvGrpSpPr/>
          <p:nvPr/>
        </p:nvGrpSpPr>
        <p:grpSpPr>
          <a:xfrm>
            <a:off x="223163" y="2466302"/>
            <a:ext cx="8525947" cy="593596"/>
            <a:chOff x="298450" y="3103359"/>
            <a:chExt cx="11369445" cy="1057538"/>
          </a:xfrm>
        </p:grpSpPr>
        <p:sp>
          <p:nvSpPr>
            <p:cNvPr id="55" name="Google Shape;55;p11"/>
            <p:cNvSpPr txBox="1"/>
            <p:nvPr/>
          </p:nvSpPr>
          <p:spPr>
            <a:xfrm>
              <a:off x="876895" y="3182897"/>
              <a:ext cx="10791000" cy="97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6979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300">
                  <a:solidFill>
                    <a:schemeClr val="dk1"/>
                  </a:solidFill>
                </a:rPr>
                <a:t>Der gesamte Meetinginhalt ist vertraulich. Keine Fotos, kein Videos, keine Tonaufnahmen. Kein Wireshark oder Monitoring-Tools. Bei Fragen wenden Sie sich an das Team.</a:t>
              </a:r>
              <a:endParaRPr b="0" i="0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Flag-German.png" id="56" name="Google Shape;56;p11"/>
            <p:cNvPicPr preferRelativeResize="0"/>
            <p:nvPr/>
          </p:nvPicPr>
          <p:blipFill rotWithShape="1">
            <a:blip r:embed="rId3">
              <a:alphaModFix/>
            </a:blip>
            <a:srcRect b="0" l="242470" r="-242470" t="0"/>
            <a:stretch/>
          </p:blipFill>
          <p:spPr>
            <a:xfrm>
              <a:off x="298450" y="3103359"/>
              <a:ext cx="495300" cy="495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1"/>
          <p:cNvSpPr txBox="1"/>
          <p:nvPr/>
        </p:nvSpPr>
        <p:spPr>
          <a:xfrm>
            <a:off x="663563" y="1107350"/>
            <a:ext cx="80445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Le contenu de toutes les rencontres est confidentiel. La prise de photos, vidéo ou enregistrements sont interdites, y compris les appareils d'exploration ou de type "wireshark". N'hésitez pas à contacter un des membres du personnel pour toutes questions.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640289" y="2912141"/>
            <a:ext cx="8091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会議の内容はすべて機密扱いです。写真やビデオの撮影、録音，ワイヤーシャークや探索デバイスの利用は禁止されています。質問がある方は、スタッフまでご連絡ください。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623935" y="3413208"/>
            <a:ext cx="80961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所有会议内容均为保密信息：禁止拍照、录像、录音。没有 WireShark 或探索设备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如有疑问，请咨询职员。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FF0000"/>
              </a:solidFill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643340" y="3961885"/>
            <a:ext cx="8128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모든 회의 내용은 기밀입니다. 사진 및 동영상 촬영, 녹음, 와이어샤크(Wireshark)와 같은 분석 툴의 사용을 금지합니다. 질문이 있으시면 직원에게 문의해 주십시오.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/>
        </p:nvSpPr>
        <p:spPr>
          <a:xfrm>
            <a:off x="617875" y="4423400"/>
            <a:ext cx="8091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Вся информация о встречах конфиденциальна: никаких фотографий, видео, записей, WireShark или исследовательских устройств. Обращайтесь к персоналу с вопросами.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213" y="3021975"/>
            <a:ext cx="420435" cy="2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500" y="1350107"/>
            <a:ext cx="365875" cy="24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7713" y="2526318"/>
            <a:ext cx="365875" cy="25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2250" y="3517660"/>
            <a:ext cx="365875" cy="231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7713" y="4042862"/>
            <a:ext cx="365875" cy="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2500" y="4526593"/>
            <a:ext cx="365875" cy="26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7725" y="1926725"/>
            <a:ext cx="365875" cy="27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88250" y="16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6"/>
              <a:buFont typeface="Arial"/>
              <a:buNone/>
            </a:pPr>
            <a:r>
              <a:rPr b="1" lang="en"/>
              <a:t>Code of Conduct</a:t>
            </a:r>
            <a:endParaRPr b="1"/>
          </a:p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11700" y="620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chemeClr val="dk1"/>
                </a:solidFill>
              </a:rPr>
              <a:t>M</a:t>
            </a:r>
            <a:r>
              <a:rPr b="1" baseline="30000" lang="en" sz="1600">
                <a:solidFill>
                  <a:schemeClr val="dk1"/>
                </a:solidFill>
              </a:rPr>
              <a:t>3</a:t>
            </a:r>
            <a:r>
              <a:rPr b="1" lang="en" sz="1600">
                <a:solidFill>
                  <a:schemeClr val="dk1"/>
                </a:solidFill>
              </a:rPr>
              <a:t>AAWG is dedicated to making our meetings and business open to all members and guests and to making it a safe place for all. We do not tolerate harassment of any kind.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b="1" sz="900" u="sng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We insist that all participants, attendees and meeting staff adhere to a civil demeanor at all times. This includes refraining from inappropriate language, comments and behavior, in person or by electronic communications and/or public or semi-public social media. </a:t>
            </a:r>
            <a:r>
              <a:rPr lang="en" sz="1400">
                <a:solidFill>
                  <a:schemeClr val="dk1"/>
                </a:solidFill>
              </a:rPr>
              <a:t>In accordance with applicable law, M</a:t>
            </a:r>
            <a:r>
              <a:rPr baseline="30000" lang="en" sz="1400">
                <a:solidFill>
                  <a:schemeClr val="dk1"/>
                </a:solidFill>
              </a:rPr>
              <a:t>3</a:t>
            </a:r>
            <a:r>
              <a:rPr lang="en" sz="1400">
                <a:solidFill>
                  <a:schemeClr val="dk1"/>
                </a:solidFill>
              </a:rPr>
              <a:t>AAWG prohibits sexual harassment and harassment because of race, color, gender, age, religion, disability, sexual orientation or any other basis protected by federal, state or local law.</a:t>
            </a:r>
            <a:endParaRPr sz="1400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Participants, attendees and meeting staff who are being harassed, intimidated, or are dealing with otherwise improper behavior are encouraged to report it immediately to the Executive Director or </a:t>
            </a:r>
            <a:br>
              <a:rPr b="1" lang="en" sz="1400">
                <a:solidFill>
                  <a:schemeClr val="dk1"/>
                </a:solidFill>
              </a:rPr>
            </a:br>
            <a:r>
              <a:rPr b="1" lang="en" sz="1400">
                <a:solidFill>
                  <a:schemeClr val="dk1"/>
                </a:solidFill>
              </a:rPr>
              <a:t>other designated Board of Directors officer without fear of repercussion. </a:t>
            </a:r>
            <a:endParaRPr sz="1400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b="1" sz="900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Alternate </a:t>
            </a:r>
            <a:r>
              <a:rPr b="1" lang="en" sz="1400" u="sng">
                <a:solidFill>
                  <a:schemeClr val="dk1"/>
                </a:solidFill>
              </a:rPr>
              <a:t>methods of reporting issues</a:t>
            </a:r>
            <a:r>
              <a:rPr b="1" lang="en" sz="1400">
                <a:solidFill>
                  <a:schemeClr val="dk1"/>
                </a:solidFill>
              </a:rPr>
              <a:t> include: </a:t>
            </a:r>
            <a:r>
              <a:rPr b="1" lang="en" sz="1400" u="sng">
                <a:solidFill>
                  <a:schemeClr val="dk1"/>
                </a:solidFill>
              </a:rPr>
              <a:t>contacts listed on the back of your badge</a:t>
            </a:r>
            <a:r>
              <a:rPr b="1" lang="en" sz="1400">
                <a:solidFill>
                  <a:schemeClr val="dk1"/>
                </a:solidFill>
              </a:rPr>
              <a:t>, email to the Executive Director, </a:t>
            </a:r>
            <a:r>
              <a:rPr b="1" lang="en" sz="1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amy@m3aawg.org</a:t>
            </a:r>
            <a:r>
              <a:rPr b="1" lang="en" sz="1400">
                <a:solidFill>
                  <a:srgbClr val="0000FF"/>
                </a:solidFill>
              </a:rPr>
              <a:t>, </a:t>
            </a:r>
            <a:r>
              <a:rPr b="1" lang="en" sz="1400">
                <a:solidFill>
                  <a:schemeClr val="dk1"/>
                </a:solidFill>
              </a:rPr>
              <a:t>or if needed, calling the local police department.</a:t>
            </a:r>
            <a:endParaRPr sz="1400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Anyone who is found to be in violation of this policy may be handled in any one or more of these methods, depending on the offense: Warning, Expulsion, Immediate Removal, Meeting Suspension, Contacting of employer, or Contacting the police or other legal authorities. Actions stronger than a warning will be taken at the discretion of the M</a:t>
            </a:r>
            <a:r>
              <a:rPr baseline="30000" lang="en" sz="1400">
                <a:solidFill>
                  <a:schemeClr val="dk1"/>
                </a:solidFill>
              </a:rPr>
              <a:t>3</a:t>
            </a:r>
            <a:r>
              <a:rPr lang="en" sz="1400">
                <a:solidFill>
                  <a:schemeClr val="dk1"/>
                </a:solidFill>
              </a:rPr>
              <a:t>AAWG Board of Directors.</a:t>
            </a:r>
            <a:endParaRPr sz="1400">
              <a:solidFill>
                <a:schemeClr val="dk1"/>
              </a:solidFill>
            </a:endParaRPr>
          </a:p>
          <a:p>
            <a:pPr indent="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M</a:t>
            </a:r>
            <a:r>
              <a:rPr b="1" baseline="30000" lang="en" sz="1400">
                <a:solidFill>
                  <a:schemeClr val="dk1"/>
                </a:solidFill>
              </a:rPr>
              <a:t>3</a:t>
            </a:r>
            <a:r>
              <a:rPr b="1" lang="en" sz="1400">
                <a:solidFill>
                  <a:schemeClr val="dk1"/>
                </a:solidFill>
              </a:rPr>
              <a:t>AAWG reserves the right to remove any participant or attendee at any time for any reason.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/>
        </p:nvSpPr>
        <p:spPr>
          <a:xfrm>
            <a:off x="319200" y="3575375"/>
            <a:ext cx="8258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dk1"/>
                </a:solidFill>
              </a:rPr>
              <a:t>The policy also extends outside of the meeting rooms to include all areas of the meeting hotel and social gatherings sponsored by M</a:t>
            </a:r>
            <a:r>
              <a:rPr b="1" baseline="30000" lang="en" sz="1600" u="sng">
                <a:solidFill>
                  <a:schemeClr val="dk1"/>
                </a:solidFill>
              </a:rPr>
              <a:t>3</a:t>
            </a:r>
            <a:r>
              <a:rPr b="1" lang="en" sz="1600" u="sng">
                <a:solidFill>
                  <a:schemeClr val="dk1"/>
                </a:solidFill>
              </a:rPr>
              <a:t>AAWG or M</a:t>
            </a:r>
            <a:r>
              <a:rPr b="1" baseline="30000" lang="en" sz="1600" u="sng">
                <a:solidFill>
                  <a:schemeClr val="dk1"/>
                </a:solidFill>
              </a:rPr>
              <a:t>3</a:t>
            </a:r>
            <a:r>
              <a:rPr b="1" lang="en" sz="1600" u="sng">
                <a:solidFill>
                  <a:schemeClr val="dk1"/>
                </a:solidFill>
              </a:rPr>
              <a:t>AAWG member organizations.</a:t>
            </a:r>
            <a:endParaRPr b="1" sz="16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 u="sng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Note: You can download this file at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https://www.m3aawg.org/conduct-policy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311700" y="21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9"/>
              <a:t>Conduct Policy Violations - Methods of Reporting</a:t>
            </a:r>
            <a:r>
              <a:rPr b="1" lang="en" sz="2800"/>
              <a:t> </a:t>
            </a:r>
            <a:endParaRPr b="1"/>
          </a:p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181800" y="722700"/>
            <a:ext cx="8780400" cy="41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1895">
                <a:solidFill>
                  <a:schemeClr val="dk1"/>
                </a:solidFill>
              </a:rPr>
              <a:t>If You Feel Unsafe: </a:t>
            </a:r>
            <a:r>
              <a:rPr lang="en" sz="1663">
                <a:solidFill>
                  <a:schemeClr val="dk1"/>
                </a:solidFill>
              </a:rPr>
              <a:t>Touching or physical contact of any kind that is unwanted or physical or verbal threats of any kind. </a:t>
            </a:r>
            <a:endParaRPr sz="1663">
              <a:solidFill>
                <a:schemeClr val="dk1"/>
              </a:solidFill>
            </a:endParaRPr>
          </a:p>
          <a:p>
            <a:pPr indent="-33909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Char char="○"/>
            </a:pPr>
            <a:r>
              <a:rPr lang="en" sz="1740">
                <a:solidFill>
                  <a:schemeClr val="dk1"/>
                </a:solidFill>
              </a:rPr>
              <a:t>Contact</a:t>
            </a:r>
            <a:r>
              <a:rPr b="1" lang="en" sz="1740">
                <a:solidFill>
                  <a:schemeClr val="dk1"/>
                </a:solidFill>
              </a:rPr>
              <a:t> Local Law Enforcement: </a:t>
            </a:r>
            <a:r>
              <a:rPr lang="en" sz="1740">
                <a:solidFill>
                  <a:schemeClr val="dk1"/>
                </a:solidFill>
              </a:rPr>
              <a:t>In</a:t>
            </a:r>
            <a:r>
              <a:rPr b="1" lang="en" sz="1740">
                <a:solidFill>
                  <a:schemeClr val="dk1"/>
                </a:solidFill>
              </a:rPr>
              <a:t> Paris, </a:t>
            </a:r>
            <a:r>
              <a:rPr lang="en" sz="1740">
                <a:solidFill>
                  <a:schemeClr val="dk1"/>
                </a:solidFill>
              </a:rPr>
              <a:t>call </a:t>
            </a:r>
            <a:r>
              <a:rPr b="1" lang="en" sz="1740">
                <a:solidFill>
                  <a:schemeClr val="dk1"/>
                </a:solidFill>
              </a:rPr>
              <a:t>112 </a:t>
            </a:r>
            <a:r>
              <a:rPr lang="en" sz="1740">
                <a:solidFill>
                  <a:schemeClr val="dk1"/>
                </a:solidFill>
              </a:rPr>
              <a:t>and</a:t>
            </a:r>
            <a:r>
              <a:rPr b="1" lang="en" sz="1740">
                <a:solidFill>
                  <a:srgbClr val="FF0000"/>
                </a:solidFill>
              </a:rPr>
              <a:t> </a:t>
            </a:r>
            <a:r>
              <a:rPr lang="en" sz="1740">
                <a:solidFill>
                  <a:schemeClr val="dk1"/>
                </a:solidFill>
              </a:rPr>
              <a:t>once you are safe, contact M</a:t>
            </a:r>
            <a:r>
              <a:rPr baseline="30000" lang="en" sz="1740">
                <a:solidFill>
                  <a:schemeClr val="dk1"/>
                </a:solidFill>
              </a:rPr>
              <a:t>3</a:t>
            </a:r>
            <a:r>
              <a:rPr lang="en" sz="1740">
                <a:solidFill>
                  <a:schemeClr val="dk1"/>
                </a:solidFill>
              </a:rPr>
              <a:t>AAWG Executive Director or designated Board Officer. </a:t>
            </a:r>
            <a:endParaRPr sz="174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1940">
                <a:solidFill>
                  <a:schemeClr val="dk1"/>
                </a:solidFill>
              </a:rPr>
              <a:t>If you are NOT in danger:</a:t>
            </a:r>
            <a:r>
              <a:rPr lang="en" sz="1940">
                <a:solidFill>
                  <a:schemeClr val="dk1"/>
                </a:solidFill>
              </a:rPr>
              <a:t> </a:t>
            </a:r>
            <a:r>
              <a:rPr lang="en" sz="1740">
                <a:solidFill>
                  <a:schemeClr val="dk1"/>
                </a:solidFill>
              </a:rPr>
              <a:t>You experience or see a Conduct Policy violation that does not require immediate local Law Enforcement assistance. </a:t>
            </a:r>
            <a:endParaRPr sz="174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663">
                <a:solidFill>
                  <a:schemeClr val="dk1"/>
                </a:solidFill>
              </a:rPr>
              <a:t>Call or text Executive Director or designated Board Officer (24/7). </a:t>
            </a:r>
            <a:r>
              <a:rPr lang="en" sz="1740">
                <a:solidFill>
                  <a:schemeClr val="dk1"/>
                </a:solidFill>
              </a:rPr>
              <a:t>    </a:t>
            </a:r>
            <a:endParaRPr sz="158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The Executive Director and Designated BOD Officer</a:t>
            </a:r>
            <a:r>
              <a:rPr b="1" lang="en" sz="1700">
                <a:solidFill>
                  <a:schemeClr val="dk1"/>
                </a:solidFill>
              </a:rPr>
              <a:t> contact information </a:t>
            </a:r>
            <a:r>
              <a:rPr lang="en" sz="1700">
                <a:solidFill>
                  <a:schemeClr val="dk1"/>
                </a:solidFill>
              </a:rPr>
              <a:t>can be found on the back of badge meeting badge, on the safety card provided, via a link in the online Conduct Policy </a:t>
            </a:r>
            <a:r>
              <a:rPr lang="en" sz="1585" u="sng">
                <a:solidFill>
                  <a:schemeClr val="hlink"/>
                </a:solidFill>
                <a:hlinkClick r:id="rId3"/>
              </a:rPr>
              <a:t>https://www.m3aawg.org/conduct-policy</a:t>
            </a:r>
            <a:r>
              <a:rPr b="1" lang="en" sz="1700">
                <a:solidFill>
                  <a:schemeClr val="dk1"/>
                </a:solidFill>
              </a:rPr>
              <a:t>.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40">
                <a:solidFill>
                  <a:schemeClr val="dk1"/>
                </a:solidFill>
              </a:rPr>
              <a:t>From the </a:t>
            </a:r>
            <a:r>
              <a:rPr b="1" lang="en" sz="1740">
                <a:solidFill>
                  <a:schemeClr val="dk1"/>
                </a:solidFill>
              </a:rPr>
              <a:t>Upcoming Meetings </a:t>
            </a:r>
            <a:r>
              <a:rPr lang="en" sz="1740">
                <a:solidFill>
                  <a:schemeClr val="dk1"/>
                </a:solidFill>
              </a:rPr>
              <a:t>page you can find</a:t>
            </a:r>
            <a:r>
              <a:rPr b="1" lang="en" sz="1740">
                <a:solidFill>
                  <a:schemeClr val="accent1"/>
                </a:solidFill>
              </a:rPr>
              <a:t> Health &amp; Safety Information </a:t>
            </a:r>
            <a:r>
              <a:rPr lang="en" sz="1740">
                <a:solidFill>
                  <a:schemeClr val="dk1"/>
                </a:solidFill>
              </a:rPr>
              <a:t>- Local medical resources (hospital, pharmacy), embassies and consulates and other important local information at: </a:t>
            </a:r>
            <a:r>
              <a:rPr lang="en" sz="1740" u="sng">
                <a:solidFill>
                  <a:schemeClr val="hlink"/>
                </a:solidFill>
              </a:rPr>
              <a:t>https://www.m3aawg.org/HealthandSafety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4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50"/>
          </a:p>
        </p:txBody>
      </p:sp>
      <p:sp>
        <p:nvSpPr>
          <p:cNvPr id="82" name="Google Shape;82;p13"/>
          <p:cNvSpPr txBox="1"/>
          <p:nvPr/>
        </p:nvSpPr>
        <p:spPr>
          <a:xfrm>
            <a:off x="77100" y="4587550"/>
            <a:ext cx="89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8288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FF0000"/>
                </a:solidFill>
              </a:rPr>
              <a:t>Any violation should be reported as soon as possible!</a:t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9"/>
              <a:t>Reminders!</a:t>
            </a:r>
            <a:endParaRPr/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You must wear your badge at all times.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you lose your badge, please contact </a:t>
            </a:r>
            <a:r>
              <a:rPr lang="en" u="sng">
                <a:solidFill>
                  <a:schemeClr val="hlink"/>
                </a:solidFill>
                <a:hlinkClick r:id="rId3"/>
              </a:rPr>
              <a:t>support@m3aawg.org</a:t>
            </a:r>
            <a:r>
              <a:rPr lang="en"/>
              <a:t> immediately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As a reminder, do not post pictures of your meeting badge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Session Presentation Availability </a:t>
            </a:r>
            <a:endParaRPr b="1" sz="2400"/>
          </a:p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311700" y="1194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slide deck from this session</a:t>
            </a:r>
            <a:endParaRPr sz="2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r>
              <a:rPr b="1" lang="en" sz="2600"/>
              <a:t> WILL / WILL NOT BE POSTED </a:t>
            </a:r>
            <a:endParaRPr b="1" sz="2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to the Past Meeting Presentation page </a:t>
            </a:r>
            <a:endParaRPr sz="2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/>
              <a:t>in the Members-Only Section of </a:t>
            </a:r>
            <a:endParaRPr sz="2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00"/>
              <a:t>the M3AAWG Website.</a:t>
            </a:r>
            <a:endParaRPr sz="2600"/>
          </a:p>
        </p:txBody>
      </p:sp>
      <p:sp>
        <p:nvSpPr>
          <p:cNvPr id="95" name="Google Shape;95;p15"/>
          <p:cNvSpPr txBox="1"/>
          <p:nvPr/>
        </p:nvSpPr>
        <p:spPr>
          <a:xfrm>
            <a:off x="3076000" y="4669700"/>
            <a:ext cx="59832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</a:rPr>
              <a:t>Note: Please don't remove. PM’s will update this slide.</a:t>
            </a:r>
            <a:endParaRPr sz="13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FF0000"/>
      </a:accent1>
      <a:accent2>
        <a:srgbClr val="000000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