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54b89cd6fe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g254b89cd6f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4b89cd6fe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4b89cd6fe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84962f1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g35e84962f1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54b89cd6fe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54b89cd6fe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54b89cd6fe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54b89cd6fe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4b89cd6fe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54b89cd6fe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4b89cd6fe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54b89cd6fe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e82cf5c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e82cf5c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54b89cd6fe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54b89cd6fe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518b17d5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518b17d5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54b89cd6fe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" name="Google Shape;31;g254b89cd6fe_1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Google Shape;3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65ee044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" name="Google Shape;43;g3f65ee04431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f65ee0443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" name="Google Shape;49;g3f65ee04431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65ee0443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" name="Google Shape;55;g3f65ee04431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5ee04431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5ee04431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7c9df086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7c9df086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7c9df08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47c9df08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7925" y="1115625"/>
            <a:ext cx="4616700" cy="155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/>
        </p:nvSpPr>
        <p:spPr>
          <a:xfrm>
            <a:off x="99150" y="91850"/>
            <a:ext cx="591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rebuchet MS"/>
                <a:ea typeface="Trebuchet MS"/>
                <a:cs typeface="Trebuchet MS"/>
                <a:sym typeface="Trebuchet MS"/>
              </a:rPr>
              <a:t>M</a:t>
            </a:r>
            <a:r>
              <a:rPr b="1" baseline="30000" lang="en"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r>
              <a:rPr b="1" lang="en">
                <a:latin typeface="Trebuchet MS"/>
                <a:ea typeface="Trebuchet MS"/>
                <a:cs typeface="Trebuchet MS"/>
                <a:sym typeface="Trebuchet MS"/>
              </a:rPr>
              <a:t>AAWG 68</a:t>
            </a:r>
            <a:r>
              <a:rPr b="1" baseline="30000" lang="en">
                <a:latin typeface="Trebuchet MS"/>
                <a:ea typeface="Trebuchet MS"/>
                <a:cs typeface="Trebuchet MS"/>
                <a:sym typeface="Trebuchet MS"/>
              </a:rPr>
              <a:t>th </a:t>
            </a:r>
            <a:r>
              <a:rPr b="1" lang="en">
                <a:latin typeface="Trebuchet MS"/>
                <a:ea typeface="Trebuchet MS"/>
                <a:cs typeface="Trebuchet MS"/>
                <a:sym typeface="Trebuchet MS"/>
              </a:rPr>
              <a:t>General Meeting | Paris, France| October 2026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" name="Google Shape;18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55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○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■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●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○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■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●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○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■"/>
              <a:defRPr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>
            <a:off x="3464525" y="4912800"/>
            <a:ext cx="30954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Confidential to M</a:t>
            </a:r>
            <a:r>
              <a:rPr baseline="30000" lang="en" sz="1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r>
              <a:rPr lang="en" sz="1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AAWG Members</a:t>
            </a:r>
            <a:endParaRPr sz="1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ccessible-docs.com/powerpoint-accessibility-checklist/" TargetMode="External"/><Relationship Id="rId4" Type="http://schemas.openxmlformats.org/officeDocument/2006/relationships/hyperlink" Target="https://accessible-docs.com/adding-alt-text-descriptions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m3aawg.org/" TargetMode="External"/><Relationship Id="rId4" Type="http://schemas.openxmlformats.org/officeDocument/2006/relationships/hyperlink" Target="mailto:pr@m3aawg.org" TargetMode="External"/><Relationship Id="rId5" Type="http://schemas.openxmlformats.org/officeDocument/2006/relationships/hyperlink" Target="mailto:pr@m3aawg.org" TargetMode="External"/><Relationship Id="rId6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m3aawg.org/general-meeting-surveys" TargetMode="External"/><Relationship Id="rId4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m3aawg.org/MeetingPolicy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m3aawg.org/conduct-policy" TargetMode="External"/><Relationship Id="rId4" Type="http://schemas.openxmlformats.org/officeDocument/2006/relationships/hyperlink" Target="mailto:amy@m3aawg.or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10" Type="http://schemas.openxmlformats.org/officeDocument/2006/relationships/image" Target="../media/image9.png"/><Relationship Id="rId9" Type="http://schemas.openxmlformats.org/officeDocument/2006/relationships/image" Target="../media/image13.png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7" Type="http://schemas.openxmlformats.org/officeDocument/2006/relationships/image" Target="../media/image17.png"/><Relationship Id="rId8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amy@m3aawg.org" TargetMode="External"/><Relationship Id="rId4" Type="http://schemas.openxmlformats.org/officeDocument/2006/relationships/hyperlink" Target="https://www.m3aawg.org/conduct-policy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support@m3aawg.org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89999"/>
              <a:buFont typeface="Calibri"/>
              <a:buNone/>
            </a:pPr>
            <a:r>
              <a:rPr b="1" lang="en" sz="2666">
                <a:solidFill>
                  <a:srgbClr val="000000"/>
                </a:solidFill>
              </a:rPr>
              <a:t>Accessibility Recommendations:</a:t>
            </a:r>
            <a:endParaRPr b="1" sz="2666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20000"/>
              <a:buFont typeface="Calibri"/>
              <a:buNone/>
            </a:pPr>
            <a:r>
              <a:rPr lang="en" sz="2000" u="sng">
                <a:solidFill>
                  <a:schemeClr val="hlink"/>
                </a:solidFill>
                <a:hlinkClick r:id="rId3"/>
              </a:rPr>
              <a:t>Adobe PDFMaker in PowerPoint and Accessibility</a:t>
            </a:r>
            <a:r>
              <a:rPr b="0" lang="en" sz="1944">
                <a:solidFill>
                  <a:srgbClr val="0000FF"/>
                </a:solidFill>
              </a:rPr>
              <a:t>	</a:t>
            </a:r>
            <a:endParaRPr b="0" sz="3244"/>
          </a:p>
        </p:txBody>
      </p:sp>
      <p:sp>
        <p:nvSpPr>
          <p:cNvPr id="27" name="Google Shape;27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Use 24 Pt. or Larger Font for Top Level Bullets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Avoid excessive text 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Test your presentation in Grayscale to see if it is easy to view  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Write out website links, do not hyperlink words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Be consistent with fonts and sizes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Complex Graphics should be described in the body of the slide or notes section/appendix - here is more infomation on alt-text best pratices </a:t>
            </a:r>
            <a:r>
              <a:rPr lang="en" sz="20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https://accessible-docs.com/adding-alt-text-descriptions/</a:t>
            </a:r>
            <a:r>
              <a:rPr lang="en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" sz="2000">
                <a:solidFill>
                  <a:schemeClr val="dk1"/>
                </a:solidFill>
              </a:rPr>
              <a:t>If the photo is blurry or difficult to read DO NOT USE IT</a:t>
            </a:r>
            <a:r>
              <a:rPr lang="en" sz="2000">
                <a:solidFill>
                  <a:schemeClr val="dk1"/>
                </a:solidFill>
              </a:rPr>
              <a:t> </a:t>
            </a:r>
            <a:r>
              <a:rPr lang="en" sz="2000">
                <a:solidFill>
                  <a:schemeClr val="dk1"/>
                </a:solidFill>
              </a:rPr>
              <a:t>provide a plain text version of your presentation that can be easily translated</a:t>
            </a:r>
            <a:endParaRPr sz="2000"/>
          </a:p>
        </p:txBody>
      </p:sp>
      <p:sp>
        <p:nvSpPr>
          <p:cNvPr id="28" name="Google Shape;28;p7"/>
          <p:cNvSpPr txBox="1"/>
          <p:nvPr/>
        </p:nvSpPr>
        <p:spPr>
          <a:xfrm>
            <a:off x="3470125" y="4255875"/>
            <a:ext cx="5485800" cy="679200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n" sz="1400" u="none" cap="none" strike="noStrike">
                <a:solidFill>
                  <a:srgbClr val="FF3300"/>
                </a:solidFill>
                <a:latin typeface="Trebuchet MS"/>
                <a:ea typeface="Trebuchet MS"/>
                <a:cs typeface="Trebuchet MS"/>
                <a:sym typeface="Trebuchet MS"/>
              </a:rPr>
              <a:t>Please read these accommodations. M3AAWG is committed to making our meetings accessible to all members. Delete this slide from your presentation.</a:t>
            </a:r>
            <a:endParaRPr i="0" sz="11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>
            <p:ph type="title"/>
          </p:nvPr>
        </p:nvSpPr>
        <p:spPr>
          <a:xfrm>
            <a:off x="311700" y="375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2620"/>
              <a:t>Social Media Plans &amp; Policy</a:t>
            </a:r>
            <a:endParaRPr/>
          </a:p>
        </p:txBody>
      </p:sp>
      <p:sp>
        <p:nvSpPr>
          <p:cNvPr id="100" name="Google Shape;100;p16"/>
          <p:cNvSpPr txBox="1"/>
          <p:nvPr>
            <p:ph idx="1" type="body"/>
          </p:nvPr>
        </p:nvSpPr>
        <p:spPr>
          <a:xfrm>
            <a:off x="311700" y="10653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168751" lvl="0" marL="1714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ct val="126667"/>
              <a:buChar char="●"/>
            </a:pPr>
            <a:r>
              <a:rPr b="1" lang="en" sz="1500">
                <a:solidFill>
                  <a:schemeClr val="dk1"/>
                </a:solidFill>
              </a:rPr>
              <a:t>M</a:t>
            </a:r>
            <a:r>
              <a:rPr b="1" baseline="30000" lang="en" sz="1600">
                <a:solidFill>
                  <a:schemeClr val="dk1"/>
                </a:solidFill>
              </a:rPr>
              <a:t>3</a:t>
            </a:r>
            <a:r>
              <a:rPr b="1" lang="en" sz="1600">
                <a:solidFill>
                  <a:schemeClr val="dk1"/>
                </a:solidFill>
              </a:rPr>
              <a:t>AAWG Communications Team will provide live posts</a:t>
            </a:r>
            <a:r>
              <a:rPr lang="en" sz="1600">
                <a:solidFill>
                  <a:schemeClr val="dk1"/>
                </a:solidFill>
              </a:rPr>
              <a:t> across the org social channels </a:t>
            </a:r>
            <a:r>
              <a:rPr lang="en" sz="1600" u="sng">
                <a:solidFill>
                  <a:schemeClr val="dk1"/>
                </a:solidFill>
              </a:rPr>
              <a:t>during the meeting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b="1" sz="1600">
              <a:solidFill>
                <a:schemeClr val="dk1"/>
              </a:solidFill>
            </a:endParaRPr>
          </a:p>
          <a:p>
            <a:pPr indent="-151130" lvl="0" marL="1714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b="1" lang="en" sz="1600">
                <a:solidFill>
                  <a:schemeClr val="dk1"/>
                </a:solidFill>
              </a:rPr>
              <a:t>Members and their PR/Comms Teams and colleagues are welcome and encouraged to repost our content.</a:t>
            </a:r>
            <a:endParaRPr b="1" sz="1600">
              <a:solidFill>
                <a:schemeClr val="dk1"/>
              </a:solidFill>
            </a:endParaRPr>
          </a:p>
          <a:p>
            <a:pPr indent="-151130" lvl="0" marL="1714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600">
                <a:solidFill>
                  <a:schemeClr val="dk1"/>
                </a:solidFill>
              </a:rPr>
              <a:t>Tag @M3AAWG, link to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https://www.m3aawg.org/</a:t>
            </a:r>
            <a:r>
              <a:rPr lang="en" sz="1600">
                <a:solidFill>
                  <a:schemeClr val="hlink"/>
                </a:solidFill>
              </a:rPr>
              <a:t> </a:t>
            </a:r>
            <a:endParaRPr sz="1600">
              <a:solidFill>
                <a:schemeClr val="hlink"/>
              </a:solidFill>
            </a:endParaRPr>
          </a:p>
          <a:p>
            <a:pPr indent="-151130" lvl="0" marL="1714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600">
                <a:solidFill>
                  <a:schemeClr val="dk1"/>
                </a:solidFill>
              </a:rPr>
              <a:t>General org hashtags: </a:t>
            </a:r>
            <a:r>
              <a:rPr b="1" lang="en" sz="1600">
                <a:solidFill>
                  <a:schemeClr val="dk1"/>
                </a:solidFill>
              </a:rPr>
              <a:t>#m3aawg68 #M3AAWG </a:t>
            </a:r>
            <a:r>
              <a:rPr b="1" lang="en" sz="1600">
                <a:solidFill>
                  <a:schemeClr val="dk1"/>
                </a:solidFill>
              </a:rPr>
              <a:t>#messaging</a:t>
            </a:r>
            <a:r>
              <a:rPr b="1" lang="en" sz="1600">
                <a:solidFill>
                  <a:schemeClr val="dk1"/>
                </a:solidFill>
              </a:rPr>
              <a:t> #malware #mobile #cybersecurity #onlineabuse </a:t>
            </a:r>
            <a:endParaRPr b="1" sz="1600">
              <a:solidFill>
                <a:schemeClr val="dk1"/>
              </a:solidFill>
            </a:endParaRPr>
          </a:p>
          <a:p>
            <a:pPr indent="-151130" lvl="0" marL="1714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600">
                <a:solidFill>
                  <a:schemeClr val="dk1"/>
                </a:solidFill>
              </a:rPr>
              <a:t>Due to our confidentiality policies and range of permissions from members/session presenters, members </a:t>
            </a:r>
            <a:r>
              <a:rPr b="1" lang="en" sz="1600">
                <a:solidFill>
                  <a:schemeClr val="dk1"/>
                </a:solidFill>
              </a:rPr>
              <a:t>should not create their own content or originate posts/info from sessions </a:t>
            </a:r>
            <a:r>
              <a:rPr lang="en" sz="1600">
                <a:solidFill>
                  <a:schemeClr val="dk1"/>
                </a:solidFill>
              </a:rPr>
              <a:t>this week, nor post any info or names/orgs/titles/work product from members and attendees.</a:t>
            </a:r>
            <a:endParaRPr sz="1600">
              <a:solidFill>
                <a:schemeClr val="dk1"/>
              </a:solidFill>
            </a:endParaRPr>
          </a:p>
          <a:p>
            <a:pPr indent="-151130" lvl="0" marL="1714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600">
                <a:solidFill>
                  <a:schemeClr val="dk1"/>
                </a:solidFill>
              </a:rPr>
              <a:t>If you or your marketing/PR/comms teams want to promote, please have them contact </a:t>
            </a:r>
            <a:r>
              <a:rPr lang="en" sz="1600" u="sng">
                <a:solidFill>
                  <a:schemeClr val="hlink"/>
                </a:solidFill>
                <a:hlinkClick r:id="rId4"/>
              </a:rPr>
              <a:t>pr</a:t>
            </a:r>
            <a:r>
              <a:rPr lang="en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@m3aawg.org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6400" y="4324350"/>
            <a:ext cx="4152900" cy="5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/>
        </p:nvSpPr>
        <p:spPr>
          <a:xfrm>
            <a:off x="3230025" y="1885400"/>
            <a:ext cx="5703600" cy="23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Trebuchet MS"/>
              <a:buChar char="●"/>
            </a:pPr>
            <a:r>
              <a:rPr lang="en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Submit in Slido </a:t>
            </a:r>
            <a:endParaRPr sz="2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</a:pPr>
            <a:r>
              <a:rPr lang="en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Select Room - </a:t>
            </a:r>
            <a:r>
              <a:rPr b="1" lang="en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ROOM NAME</a:t>
            </a:r>
            <a:endParaRPr b="1" sz="2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Trebuchet MS"/>
              <a:buChar char="○"/>
            </a:pPr>
            <a:r>
              <a:rPr lang="en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Please, keep all questions anonymous</a:t>
            </a:r>
            <a:endParaRPr sz="2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Trebuchet MS"/>
              <a:buChar char="●"/>
            </a:pPr>
            <a:r>
              <a:rPr lang="en" sz="2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Walk to designated audience mic in room during Q&amp;A time</a:t>
            </a:r>
            <a:endParaRPr sz="2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3151125" y="968000"/>
            <a:ext cx="5861400" cy="7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Have a Question for the Speaker(s)?</a:t>
            </a:r>
            <a:endParaRPr sz="2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8" name="Google Shape;108;p17" title="Screenshot 2026-04-14 at 12.27.19 PM.png"/>
          <p:cNvPicPr preferRelativeResize="0"/>
          <p:nvPr/>
        </p:nvPicPr>
        <p:blipFill rotWithShape="1">
          <a:blip r:embed="rId3">
            <a:alphaModFix/>
          </a:blip>
          <a:srcRect b="0" l="150" r="140" t="0"/>
          <a:stretch/>
        </p:blipFill>
        <p:spPr>
          <a:xfrm>
            <a:off x="304800" y="322525"/>
            <a:ext cx="2877950" cy="449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5713" y="1458325"/>
            <a:ext cx="1428844" cy="147965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>
            <p:ph idx="1" type="body"/>
          </p:nvPr>
        </p:nvSpPr>
        <p:spPr>
          <a:xfrm>
            <a:off x="2523975" y="1267225"/>
            <a:ext cx="6454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</a:rPr>
              <a:t>Name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</a:rPr>
              <a:t>Job Title</a:t>
            </a:r>
            <a:endParaRPr b="1" sz="2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b="1" lang="en" sz="2600">
                <a:solidFill>
                  <a:schemeClr val="dk1"/>
                </a:solidFill>
              </a:rPr>
              <a:t>Company Name</a:t>
            </a:r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2595884" y="3038081"/>
            <a:ext cx="5739000" cy="15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Personal Bio can be placed here (optional)</a:t>
            </a:r>
            <a:br>
              <a:rPr i="0" lang="en" sz="9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i="0" sz="9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1" lang="en" sz="2400"/>
              <a:t>Begin Your Presentation Here</a:t>
            </a:r>
            <a:endParaRPr/>
          </a:p>
        </p:txBody>
      </p: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Begin Your Presentation Here</a:t>
            </a:r>
            <a:endParaRPr/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Begin Your Presentation Here</a:t>
            </a:r>
            <a:endParaRPr/>
          </a:p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Header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Text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Key Takeaways / Upcoming </a:t>
            </a:r>
            <a:endParaRPr/>
          </a:p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Header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Text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Text</a:t>
            </a:r>
            <a:endParaRPr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Header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Text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Text</a:t>
            </a:r>
            <a:endParaRPr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Header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Text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Text</a:t>
            </a:r>
            <a:endParaRPr sz="2700"/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197000" y="1133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8600"/>
              <a:t>Contact</a:t>
            </a:r>
            <a:endParaRPr/>
          </a:p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311700" y="2070150"/>
            <a:ext cx="8520600" cy="128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3200">
                <a:solidFill>
                  <a:schemeClr val="dk1"/>
                </a:solidFill>
              </a:rPr>
              <a:t>For additional questions, please email:</a:t>
            </a:r>
            <a:endParaRPr sz="3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3200">
                <a:solidFill>
                  <a:schemeClr val="hlink"/>
                </a:solidFill>
              </a:rPr>
              <a:t>&lt;Committee Chair Mailing List Email&gt;</a:t>
            </a:r>
            <a:endParaRPr sz="1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>
            <a:off x="255075" y="290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We Value Your Feedback</a:t>
            </a:r>
            <a:endParaRPr b="1"/>
          </a:p>
        </p:txBody>
      </p:sp>
      <p:sp>
        <p:nvSpPr>
          <p:cNvPr id="151" name="Google Shape;151;p24"/>
          <p:cNvSpPr txBox="1"/>
          <p:nvPr>
            <p:ph idx="1" type="body"/>
          </p:nvPr>
        </p:nvSpPr>
        <p:spPr>
          <a:xfrm>
            <a:off x="311700" y="788050"/>
            <a:ext cx="8520600" cy="41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feedback helps us improve. 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400"/>
              <a:t>Feedback per Session in SCHED</a:t>
            </a:r>
            <a:endParaRPr b="1" sz="24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400"/>
              <a:t>Overall Meeting Survey </a:t>
            </a:r>
            <a:endParaRPr b="1" sz="2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https://www.m3aawg.org/general-meeting-surveys</a:t>
            </a:r>
            <a:r>
              <a:rPr lang="en"/>
              <a:t> </a:t>
            </a:r>
            <a:endParaRPr/>
          </a:p>
        </p:txBody>
      </p:sp>
      <p:grpSp>
        <p:nvGrpSpPr>
          <p:cNvPr id="152" name="Google Shape;152;p24"/>
          <p:cNvGrpSpPr/>
          <p:nvPr/>
        </p:nvGrpSpPr>
        <p:grpSpPr>
          <a:xfrm>
            <a:off x="2519475" y="1840349"/>
            <a:ext cx="4105026" cy="1868000"/>
            <a:chOff x="2519475" y="1840349"/>
            <a:chExt cx="4105026" cy="1868000"/>
          </a:xfrm>
        </p:grpSpPr>
        <p:pic>
          <p:nvPicPr>
            <p:cNvPr id="153" name="Google Shape;153;p24" title="Screen Shot 2025-06-26 at 3.44.13 PM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19475" y="1840349"/>
              <a:ext cx="4105026" cy="186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 title="Screenshot 2026-05-01 at 5.02.50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19475" y="1939250"/>
              <a:ext cx="2597285" cy="677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1" lang="en" sz="2400">
                <a:solidFill>
                  <a:srgbClr val="000000"/>
                </a:solidFill>
              </a:rPr>
              <a:t>Presentation Recommendations:</a:t>
            </a:r>
            <a:endParaRPr b="1" sz="2400">
              <a:solidFill>
                <a:srgbClr val="000000"/>
              </a:solidFill>
            </a:endParaRPr>
          </a:p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311700" y="1091450"/>
            <a:ext cx="85206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5400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16"/>
              <a:buChar char="●"/>
            </a:pPr>
            <a:r>
              <a:rPr lang="en" sz="2416">
                <a:solidFill>
                  <a:schemeClr val="dk1"/>
                </a:solidFill>
              </a:rPr>
              <a:t>Use 24 Pt. or Larger Font for Top Level Bullets</a:t>
            </a:r>
            <a:endParaRPr sz="2416"/>
          </a:p>
          <a:p>
            <a:pPr indent="-279400" lvl="1" marL="596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Do Not Use Fonts Smaller than 20 Pt. for Sub-Bullets </a:t>
            </a:r>
            <a:br>
              <a:rPr lang="en" sz="2000">
                <a:solidFill>
                  <a:schemeClr val="dk1"/>
                </a:solidFill>
              </a:rPr>
            </a:br>
            <a:r>
              <a:rPr lang="en" sz="2000">
                <a:solidFill>
                  <a:schemeClr val="dk1"/>
                </a:solidFill>
              </a:rPr>
              <a:t>or Other Text on Your Slides</a:t>
            </a:r>
            <a:endParaRPr sz="2000"/>
          </a:p>
          <a:p>
            <a:pPr indent="-279400" lvl="1" marL="596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" sz="2000">
                <a:solidFill>
                  <a:schemeClr val="dk1"/>
                </a:solidFill>
              </a:rPr>
              <a:t>Smaller Fonts Are Difficult to Read in Large Meeting Rooms</a:t>
            </a:r>
            <a:endParaRPr sz="2000"/>
          </a:p>
          <a:p>
            <a:pPr indent="-254000" lvl="0" marL="2540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16"/>
              <a:buChar char="●"/>
            </a:pPr>
            <a:r>
              <a:rPr lang="en" sz="2416">
                <a:solidFill>
                  <a:schemeClr val="dk1"/>
                </a:solidFill>
              </a:rPr>
              <a:t>Add 6 Pts. or More of Vertical Spacing between Bullets</a:t>
            </a:r>
            <a:endParaRPr sz="2416"/>
          </a:p>
          <a:p>
            <a:pPr indent="-282266" lvl="1" marL="596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45"/>
              <a:buChar char="○"/>
            </a:pPr>
            <a:r>
              <a:rPr lang="en" sz="2045">
                <a:solidFill>
                  <a:schemeClr val="dk1"/>
                </a:solidFill>
              </a:rPr>
              <a:t>From Formatting, Select Paragraph &amp; Set “Spacing”</a:t>
            </a:r>
            <a:endParaRPr sz="2045"/>
          </a:p>
          <a:p>
            <a:pPr indent="-282266" lvl="1" marL="596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45"/>
              <a:buChar char="○"/>
            </a:pPr>
            <a:r>
              <a:rPr lang="en" sz="2045">
                <a:solidFill>
                  <a:schemeClr val="dk1"/>
                </a:solidFill>
              </a:rPr>
              <a:t>This Slide Has 18 Pts. of Vertical Spacing </a:t>
            </a:r>
            <a:endParaRPr sz="2045"/>
          </a:p>
          <a:p>
            <a:pPr indent="-254000" lvl="0" marL="2540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Remember: Do Not Read Your Slides during Your Talk</a:t>
            </a:r>
            <a:endParaRPr sz="2400"/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t/>
            </a:r>
            <a:endParaRPr/>
          </a:p>
        </p:txBody>
      </p:sp>
      <p:sp>
        <p:nvSpPr>
          <p:cNvPr id="35" name="Google Shape;35;p8"/>
          <p:cNvSpPr txBox="1"/>
          <p:nvPr/>
        </p:nvSpPr>
        <p:spPr>
          <a:xfrm>
            <a:off x="198375" y="27850"/>
            <a:ext cx="5372400" cy="659100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n" sz="1400" u="none" cap="none" strike="noStrike">
                <a:solidFill>
                  <a:srgbClr val="FF3300"/>
                </a:solidFill>
                <a:latin typeface="Trebuchet MS"/>
                <a:ea typeface="Trebuchet MS"/>
                <a:cs typeface="Trebuchet MS"/>
                <a:sym typeface="Trebuchet MS"/>
              </a:rPr>
              <a:t>This is important. If people cannot read your slides they will dis-engage with your presentation. Delete this slide from your presentation.</a:t>
            </a:r>
            <a:endParaRPr i="0" sz="11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ctrTitle"/>
          </p:nvPr>
        </p:nvSpPr>
        <p:spPr>
          <a:xfrm>
            <a:off x="33225" y="1863450"/>
            <a:ext cx="4616700" cy="155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TITLE</a:t>
            </a:r>
            <a:endParaRPr b="1"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SPEAKER</a:t>
            </a:r>
            <a:endParaRPr b="1"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DATE</a:t>
            </a:r>
            <a:endParaRPr b="1" sz="2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694575"/>
            <a:ext cx="8520600" cy="4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What happens in M</a:t>
            </a:r>
            <a:r>
              <a:rPr b="1" baseline="30000" lang="en" sz="2100">
                <a:solidFill>
                  <a:schemeClr val="dk1"/>
                </a:solidFill>
              </a:rPr>
              <a:t>3</a:t>
            </a:r>
            <a:r>
              <a:rPr b="1" lang="en" sz="2100">
                <a:solidFill>
                  <a:schemeClr val="dk1"/>
                </a:solidFill>
              </a:rPr>
              <a:t>AAWG stays in M</a:t>
            </a:r>
            <a:r>
              <a:rPr b="1" baseline="30000" lang="en" sz="2100">
                <a:solidFill>
                  <a:schemeClr val="dk1"/>
                </a:solidFill>
              </a:rPr>
              <a:t>3</a:t>
            </a:r>
            <a:r>
              <a:rPr b="1" lang="en" sz="2100">
                <a:solidFill>
                  <a:schemeClr val="dk1"/>
                </a:solidFill>
              </a:rPr>
              <a:t>AAWG </a:t>
            </a:r>
            <a:endParaRPr sz="21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What occurs at M</a:t>
            </a:r>
            <a:r>
              <a:rPr baseline="30000" lang="en" sz="1800">
                <a:solidFill>
                  <a:schemeClr val="dk1"/>
                </a:solidFill>
              </a:rPr>
              <a:t>3</a:t>
            </a:r>
            <a:r>
              <a:rPr lang="en" sz="1800">
                <a:solidFill>
                  <a:schemeClr val="dk1"/>
                </a:solidFill>
              </a:rPr>
              <a:t>AAWG cannot be shared outside the membership without the written permission of the Executive Director, unless we state the specific session is open to the press and social media.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No photography - No video - No audio recording - No wireshark or exploration devices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/>
              <a:t>Attendees must ensure that all recording, streaming, photography, and AI-assisted capture or identification features are disabled on all devices (including, but not limited to phones, wearables, including glasses, and laptops) while participating in M</a:t>
            </a:r>
            <a:r>
              <a:rPr baseline="30000" lang="en" sz="1800"/>
              <a:t>3</a:t>
            </a:r>
            <a:r>
              <a:rPr lang="en" sz="1800"/>
              <a:t>AAWG. </a:t>
            </a:r>
            <a:endParaRPr sz="13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M</a:t>
            </a:r>
            <a:r>
              <a:rPr baseline="30000" lang="en" sz="1800">
                <a:solidFill>
                  <a:schemeClr val="dk1"/>
                </a:solidFill>
              </a:rPr>
              <a:t>3</a:t>
            </a:r>
            <a:r>
              <a:rPr lang="en" sz="1800">
                <a:solidFill>
                  <a:schemeClr val="dk1"/>
                </a:solidFill>
              </a:rPr>
              <a:t>AAWG prohibits the use of AI enabled translation &amp; transcription services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See the M</a:t>
            </a:r>
            <a:r>
              <a:rPr baseline="30000" lang="en" sz="1800">
                <a:solidFill>
                  <a:schemeClr val="dk1"/>
                </a:solidFill>
              </a:rPr>
              <a:t>3</a:t>
            </a:r>
            <a:r>
              <a:rPr lang="en" sz="1800">
                <a:solidFill>
                  <a:schemeClr val="dk1"/>
                </a:solidFill>
              </a:rPr>
              <a:t>AAWG Meeting Policy at </a:t>
            </a:r>
            <a:r>
              <a:rPr lang="en" sz="18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www.m3aawg.org/MeetingPolicy</a:t>
            </a:r>
            <a:r>
              <a:rPr lang="en" sz="1800">
                <a:solidFill>
                  <a:srgbClr val="0000FF"/>
                </a:solidFill>
              </a:rPr>
              <a:t> </a:t>
            </a:r>
            <a:endParaRPr b="1" sz="18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46" name="Google Shape;46;p10"/>
          <p:cNvSpPr/>
          <p:nvPr/>
        </p:nvSpPr>
        <p:spPr>
          <a:xfrm>
            <a:off x="215450" y="256875"/>
            <a:ext cx="5925300" cy="4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e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baseline="30000" i="0" lang="e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e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AAWG is a Trusted Environment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698250"/>
            <a:ext cx="8520600" cy="37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Treat Everyone with Respect</a:t>
            </a:r>
            <a:endParaRPr sz="21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Treat all attendees respectfully in and out of sessions. No less will be tolerated.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See the M</a:t>
            </a:r>
            <a:r>
              <a:rPr baseline="30000" lang="en" sz="1800">
                <a:solidFill>
                  <a:schemeClr val="dk1"/>
                </a:solidFill>
              </a:rPr>
              <a:t>3</a:t>
            </a:r>
            <a:r>
              <a:rPr lang="en" sz="1800">
                <a:solidFill>
                  <a:schemeClr val="dk1"/>
                </a:solidFill>
              </a:rPr>
              <a:t>AAWG Conduct Policy at </a:t>
            </a:r>
            <a:r>
              <a:rPr lang="en" sz="18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https://www.m3aawg.org/conduct-policy</a:t>
            </a:r>
            <a:endParaRPr sz="18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You agreed to these policies when you registered for the meeting.For questions, please contact Amy Cadagin at </a:t>
            </a:r>
            <a:r>
              <a:rPr lang="en" sz="14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amy@m3aawg.org</a:t>
            </a:r>
            <a:r>
              <a:rPr lang="en" sz="1400">
                <a:solidFill>
                  <a:srgbClr val="0000FF"/>
                </a:solidFill>
              </a:rPr>
              <a:t>  </a:t>
            </a:r>
            <a:endParaRPr sz="1400">
              <a:solidFill>
                <a:srgbClr val="0000FF"/>
              </a:solidFill>
            </a:endParaRPr>
          </a:p>
          <a:p>
            <a:pPr indent="-177800" lvl="0" marL="254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Contribute to a Productive Meeting</a:t>
            </a:r>
            <a:endParaRPr sz="2100">
              <a:solidFill>
                <a:schemeClr val="dk1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>
                <a:solidFill>
                  <a:schemeClr val="dk1"/>
                </a:solidFill>
              </a:rPr>
              <a:t>Please silence all electronic devices; be courteous to those listening to the presentations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en" sz="1800">
                <a:solidFill>
                  <a:schemeClr val="dk1"/>
                </a:solidFill>
              </a:rPr>
              <a:t>DO NOT LEAVE YOUR BELONGINGS UNATTENDED. </a:t>
            </a:r>
            <a:r>
              <a:rPr lang="en" sz="1800">
                <a:solidFill>
                  <a:schemeClr val="dk1"/>
                </a:solidFill>
              </a:rPr>
              <a:t>Be aware and cautious at all times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2" name="Google Shape;52;p11"/>
          <p:cNvSpPr/>
          <p:nvPr/>
        </p:nvSpPr>
        <p:spPr>
          <a:xfrm>
            <a:off x="206775" y="256875"/>
            <a:ext cx="5925300" cy="4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i="0" lang="e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baseline="30000" i="0" lang="e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en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AAWG is a Trusted Environment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/>
          <p:nvPr/>
        </p:nvSpPr>
        <p:spPr>
          <a:xfrm>
            <a:off x="223175" y="326526"/>
            <a:ext cx="5925300" cy="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Reminders for Our Worldwide Friends</a:t>
            </a:r>
            <a:endParaRPr i="0" sz="50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" name="Google Shape;58;p12"/>
          <p:cNvSpPr txBox="1"/>
          <p:nvPr/>
        </p:nvSpPr>
        <p:spPr>
          <a:xfrm>
            <a:off x="258100" y="726100"/>
            <a:ext cx="88563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All meeting content is confidential:  No photos, no video, no recording, No WireShark or exploration devices. Reach out to staff with questions.</a:t>
            </a:r>
            <a:endParaRPr i="0" sz="1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9" name="Google Shape;59;p12"/>
          <p:cNvSpPr/>
          <p:nvPr/>
        </p:nvSpPr>
        <p:spPr>
          <a:xfrm>
            <a:off x="660751" y="1852375"/>
            <a:ext cx="84537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Todo el contenido de esta reunión es confidencial. No está permitido tomar fotos ó grabar vídeos. No se pueden usar Wireshark ni otros dispositivos de captura ó análisis de tráfico en la red. Diríjase al personal de M</a:t>
            </a:r>
            <a:r>
              <a:rPr baseline="30000" lang="en" sz="1300"/>
              <a:t>3</a:t>
            </a:r>
            <a:r>
              <a:rPr lang="en" sz="1300"/>
              <a:t>AAWG si tiene preguntas.</a:t>
            </a:r>
            <a:endParaRPr sz="1300">
              <a:solidFill>
                <a:srgbClr val="FEFEFE"/>
              </a:solidFill>
              <a:highlight>
                <a:srgbClr val="1E1E1E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</p:txBody>
      </p:sp>
      <p:grpSp>
        <p:nvGrpSpPr>
          <p:cNvPr id="60" name="Google Shape;60;p12"/>
          <p:cNvGrpSpPr/>
          <p:nvPr/>
        </p:nvGrpSpPr>
        <p:grpSpPr>
          <a:xfrm>
            <a:off x="223163" y="2527327"/>
            <a:ext cx="8525947" cy="593596"/>
            <a:chOff x="298450" y="3103359"/>
            <a:chExt cx="11369445" cy="1057538"/>
          </a:xfrm>
        </p:grpSpPr>
        <p:sp>
          <p:nvSpPr>
            <p:cNvPr id="61" name="Google Shape;61;p12"/>
            <p:cNvSpPr txBox="1"/>
            <p:nvPr/>
          </p:nvSpPr>
          <p:spPr>
            <a:xfrm>
              <a:off x="876895" y="3182897"/>
              <a:ext cx="10791000" cy="97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6979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300">
                  <a:solidFill>
                    <a:schemeClr val="dk1"/>
                  </a:solidFill>
                </a:rPr>
                <a:t>Der gesamte Meetinginhalt ist vertraulich. Keine Fotos, kein Videos, keine Tonaufnahmen. Kein Wireshark oder Monitoring-Tools. Bei Fragen wenden Sie sich an das Team.</a:t>
              </a:r>
              <a:endParaRPr b="0" i="0" sz="13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Flag-German.png" id="62" name="Google Shape;62;p12"/>
            <p:cNvPicPr preferRelativeResize="0"/>
            <p:nvPr/>
          </p:nvPicPr>
          <p:blipFill rotWithShape="1">
            <a:blip r:embed="rId3">
              <a:alphaModFix/>
            </a:blip>
            <a:srcRect b="0" l="242470" r="-242470" t="0"/>
            <a:stretch/>
          </p:blipFill>
          <p:spPr>
            <a:xfrm>
              <a:off x="298450" y="3103359"/>
              <a:ext cx="495300" cy="4953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12"/>
          <p:cNvSpPr txBox="1"/>
          <p:nvPr/>
        </p:nvSpPr>
        <p:spPr>
          <a:xfrm>
            <a:off x="663563" y="1168375"/>
            <a:ext cx="8044500" cy="5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Le contenu de toutes les rencontres est confidentiel. La prise de photos, vidéo ou enregistrements sont interdites, y compris les appareils d'exploration ou de type "wireshark". N'hésitez pas à contacter un des membres du personnel pour toutes questions.</a:t>
            </a:r>
            <a:endParaRPr i="0" sz="1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640289" y="2973166"/>
            <a:ext cx="80919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</a:rPr>
              <a:t>会議の内容はすべて機密扱いです。写真やビデオの撮影、録音，ワイヤーシャークや探索デバイスの利用は禁止されています。質問がある方は、スタッフまでご連絡ください。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2"/>
          <p:cNvSpPr txBox="1"/>
          <p:nvPr/>
        </p:nvSpPr>
        <p:spPr>
          <a:xfrm>
            <a:off x="623935" y="3474233"/>
            <a:ext cx="80961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所有会议内容均为保密信息：禁止拍照、录像、录音。没有 WireShark 或探索设备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如有疑问，请咨询职员。</a:t>
            </a:r>
            <a:endParaRPr sz="13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66" name="Google Shape;66;p12"/>
          <p:cNvSpPr txBox="1"/>
          <p:nvPr/>
        </p:nvSpPr>
        <p:spPr>
          <a:xfrm>
            <a:off x="643340" y="4022910"/>
            <a:ext cx="8128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</a:rPr>
              <a:t>모든 회의 내용은 기밀입니다. 사진 및 동영상 촬영, 녹음, 와이어샤크(Wireshark)와 같은 분석 툴의 사용을 금지합니다. 질문이 있으시면 직원에게 문의해 주십시오.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2"/>
          <p:cNvSpPr txBox="1"/>
          <p:nvPr/>
        </p:nvSpPr>
        <p:spPr>
          <a:xfrm>
            <a:off x="617875" y="4484425"/>
            <a:ext cx="80919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1"/>
                </a:solidFill>
              </a:rPr>
              <a:t>Вся информация о встречах конфиденциальна: никаких фотографий, видео, записей, WireShark или исследовательских устройств. Обращайтесь к персоналу с вопросами.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</p:txBody>
      </p:sp>
      <p:pic>
        <p:nvPicPr>
          <p:cNvPr id="68" name="Google Shape;6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13" y="3083000"/>
            <a:ext cx="420435" cy="2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2500" y="1411132"/>
            <a:ext cx="365875" cy="24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7713" y="2587343"/>
            <a:ext cx="365875" cy="254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2250" y="3578685"/>
            <a:ext cx="365875" cy="231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7713" y="4103887"/>
            <a:ext cx="365875" cy="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2500" y="4587618"/>
            <a:ext cx="365875" cy="268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7725" y="1987750"/>
            <a:ext cx="365875" cy="27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188250" y="243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"/>
              <a:t>Code of Conduct</a:t>
            </a:r>
            <a:endParaRPr b="1"/>
          </a:p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311700" y="7509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8750"/>
              <a:buFont typeface="Arial"/>
              <a:buNone/>
            </a:pPr>
            <a:r>
              <a:rPr b="1" lang="en" sz="1600">
                <a:solidFill>
                  <a:schemeClr val="dk1"/>
                </a:solidFill>
              </a:rPr>
              <a:t>M</a:t>
            </a:r>
            <a:r>
              <a:rPr b="1" baseline="30000" lang="en" sz="1600">
                <a:solidFill>
                  <a:schemeClr val="dk1"/>
                </a:solidFill>
              </a:rPr>
              <a:t>3</a:t>
            </a:r>
            <a:r>
              <a:rPr b="1" lang="en" sz="1600">
                <a:solidFill>
                  <a:schemeClr val="dk1"/>
                </a:solidFill>
              </a:rPr>
              <a:t>AAWG is dedicated to making our meetings and business open to all members and guests and to making it a safe place for all. We do not tolerate harassment of any kind.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2222"/>
              <a:buFont typeface="Arial"/>
              <a:buNone/>
            </a:pPr>
            <a:r>
              <a:t/>
            </a:r>
            <a:endParaRPr b="1" sz="900" u="sng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b="1" lang="en" sz="1400">
                <a:solidFill>
                  <a:schemeClr val="dk1"/>
                </a:solidFill>
              </a:rPr>
              <a:t>We insist that all participants, attendees and meeting staff adhere to a civil demeanor at all times. This includes refraining from inappropriate language, comments and behavior, in person or by electronic communications and/or public or semi-public social media. </a:t>
            </a:r>
            <a:r>
              <a:rPr lang="en" sz="1400">
                <a:solidFill>
                  <a:schemeClr val="dk1"/>
                </a:solidFill>
              </a:rPr>
              <a:t>In accordance with applicable law, M</a:t>
            </a:r>
            <a:r>
              <a:rPr baseline="30000" lang="en" sz="1400">
                <a:solidFill>
                  <a:schemeClr val="dk1"/>
                </a:solidFill>
              </a:rPr>
              <a:t>3</a:t>
            </a:r>
            <a:r>
              <a:rPr lang="en" sz="1400">
                <a:solidFill>
                  <a:schemeClr val="dk1"/>
                </a:solidFill>
              </a:rPr>
              <a:t>AAWG prohibits sexual harassment and harassment because of race, color, gender, age, religion, disability, sexual orientation or any other basis protected by federal, state or local law.</a:t>
            </a:r>
            <a:endParaRPr sz="14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2222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b="1" lang="en" sz="1400">
                <a:solidFill>
                  <a:schemeClr val="dk1"/>
                </a:solidFill>
              </a:rPr>
              <a:t>Participants, attendees and meeting staff who are being harassed, intimidated, or are dealing with otherwise improper behavior are encouraged to report it immediately to the Executive Director or </a:t>
            </a:r>
            <a:br>
              <a:rPr b="1" lang="en" sz="1400">
                <a:solidFill>
                  <a:schemeClr val="dk1"/>
                </a:solidFill>
              </a:rPr>
            </a:br>
            <a:r>
              <a:rPr b="1" lang="en" sz="1400">
                <a:solidFill>
                  <a:schemeClr val="dk1"/>
                </a:solidFill>
              </a:rPr>
              <a:t>other designated Board of Directors officer without fear of repercussion. </a:t>
            </a:r>
            <a:endParaRPr sz="14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2222"/>
              <a:buFont typeface="Arial"/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b="1" lang="en" sz="1400">
                <a:solidFill>
                  <a:schemeClr val="dk1"/>
                </a:solidFill>
              </a:rPr>
              <a:t>Alternate </a:t>
            </a:r>
            <a:r>
              <a:rPr b="1" lang="en" sz="1400" u="sng">
                <a:solidFill>
                  <a:schemeClr val="dk1"/>
                </a:solidFill>
              </a:rPr>
              <a:t>methods of reporting issues</a:t>
            </a:r>
            <a:r>
              <a:rPr b="1" lang="en" sz="1400">
                <a:solidFill>
                  <a:schemeClr val="dk1"/>
                </a:solidFill>
              </a:rPr>
              <a:t> include: </a:t>
            </a:r>
            <a:r>
              <a:rPr b="1" lang="en" sz="1400" u="sng">
                <a:solidFill>
                  <a:schemeClr val="dk1"/>
                </a:solidFill>
              </a:rPr>
              <a:t>contacts listed on the back of your badge</a:t>
            </a:r>
            <a:r>
              <a:rPr b="1" lang="en" sz="1400">
                <a:solidFill>
                  <a:schemeClr val="dk1"/>
                </a:solidFill>
              </a:rPr>
              <a:t>, email to the Executive Director, </a:t>
            </a:r>
            <a:r>
              <a:rPr b="1" lang="en" sz="14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amy@m3aawg.org</a:t>
            </a:r>
            <a:r>
              <a:rPr b="1" lang="en" sz="1400">
                <a:solidFill>
                  <a:srgbClr val="0000FF"/>
                </a:solidFill>
              </a:rPr>
              <a:t>, </a:t>
            </a:r>
            <a:r>
              <a:rPr b="1" lang="en" sz="1400">
                <a:solidFill>
                  <a:schemeClr val="dk1"/>
                </a:solidFill>
              </a:rPr>
              <a:t>or if needed, calling the local police department.</a:t>
            </a:r>
            <a:endParaRPr sz="14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2222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Anyone who is found to be in violation of this policy may be handled in any one or more of these methods, depending on the offense: Warning, Expulsion, Immediate Removal, Meeting Suspension, Contacting of employer, or Contacting the police or other legal authorities. Actions stronger than a warning will be taken at the discretion of the M</a:t>
            </a:r>
            <a:r>
              <a:rPr baseline="30000" lang="en" sz="1400">
                <a:solidFill>
                  <a:schemeClr val="dk1"/>
                </a:solidFill>
              </a:rPr>
              <a:t>3</a:t>
            </a:r>
            <a:r>
              <a:rPr lang="en" sz="1400">
                <a:solidFill>
                  <a:schemeClr val="dk1"/>
                </a:solidFill>
              </a:rPr>
              <a:t>AAWG Board of Directors.</a:t>
            </a:r>
            <a:endParaRPr sz="1400">
              <a:solidFill>
                <a:schemeClr val="dk1"/>
              </a:solidFill>
            </a:endParaRPr>
          </a:p>
          <a:p>
            <a:pPr indent="0" lvl="0" marL="165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2222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b="1" lang="en" sz="1400">
                <a:solidFill>
                  <a:schemeClr val="dk1"/>
                </a:solidFill>
              </a:rPr>
              <a:t>M</a:t>
            </a:r>
            <a:r>
              <a:rPr b="1" baseline="30000" lang="en" sz="1400">
                <a:solidFill>
                  <a:schemeClr val="dk1"/>
                </a:solidFill>
              </a:rPr>
              <a:t>3</a:t>
            </a:r>
            <a:r>
              <a:rPr b="1" lang="en" sz="1400">
                <a:solidFill>
                  <a:schemeClr val="dk1"/>
                </a:solidFill>
              </a:rPr>
              <a:t>AAWG reserves the right to remove any participant or attendee at any time for any reason.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3"/>
          <p:cNvSpPr txBox="1"/>
          <p:nvPr/>
        </p:nvSpPr>
        <p:spPr>
          <a:xfrm>
            <a:off x="319200" y="3671275"/>
            <a:ext cx="8258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 u="sng">
                <a:solidFill>
                  <a:schemeClr val="dk1"/>
                </a:solidFill>
              </a:rPr>
              <a:t>The policy also extends outside of the meeting rooms to include all areas of the meeting hotel and social gatherings sponsored by M</a:t>
            </a:r>
            <a:r>
              <a:rPr b="1" baseline="30000" lang="en" sz="1600" u="sng">
                <a:solidFill>
                  <a:schemeClr val="dk1"/>
                </a:solidFill>
              </a:rPr>
              <a:t>3</a:t>
            </a:r>
            <a:r>
              <a:rPr b="1" lang="en" sz="1600" u="sng">
                <a:solidFill>
                  <a:schemeClr val="dk1"/>
                </a:solidFill>
              </a:rPr>
              <a:t>AAWG or M</a:t>
            </a:r>
            <a:r>
              <a:rPr b="1" baseline="30000" lang="en" sz="1600" u="sng">
                <a:solidFill>
                  <a:schemeClr val="dk1"/>
                </a:solidFill>
              </a:rPr>
              <a:t>3</a:t>
            </a:r>
            <a:r>
              <a:rPr b="1" lang="en" sz="1600" u="sng">
                <a:solidFill>
                  <a:schemeClr val="dk1"/>
                </a:solidFill>
              </a:rPr>
              <a:t>AAWG member organizations.</a:t>
            </a:r>
            <a:endParaRPr b="1" sz="16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Note: You can download this file at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https://www.m3aawg.org/conduct-policy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89"/>
              <a:t>Reminders!</a:t>
            </a:r>
            <a:endParaRPr/>
          </a:p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You must wear your badge at all times.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If you lose your badge, please contact </a:t>
            </a:r>
            <a:r>
              <a:rPr lang="en" u="sng">
                <a:solidFill>
                  <a:schemeClr val="hlink"/>
                </a:solidFill>
                <a:hlinkClick r:id="rId3"/>
              </a:rPr>
              <a:t>support@m3aawg.org</a:t>
            </a:r>
            <a:r>
              <a:rPr lang="en"/>
              <a:t> immediately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As a reminder, do not post pictures of your meeting badge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/>
          <p:nvPr>
            <p:ph type="title"/>
          </p:nvPr>
        </p:nvSpPr>
        <p:spPr>
          <a:xfrm>
            <a:off x="311700" y="279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Session Presentation Availability </a:t>
            </a:r>
            <a:endParaRPr b="1" sz="2400"/>
          </a:p>
        </p:txBody>
      </p:sp>
      <p:sp>
        <p:nvSpPr>
          <p:cNvPr id="93" name="Google Shape;93;p15"/>
          <p:cNvSpPr txBox="1"/>
          <p:nvPr>
            <p:ph idx="1" type="body"/>
          </p:nvPr>
        </p:nvSpPr>
        <p:spPr>
          <a:xfrm>
            <a:off x="276925" y="10529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The slide deck from this session</a:t>
            </a:r>
            <a:endParaRPr sz="26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 </a:t>
            </a:r>
            <a:r>
              <a:rPr b="1" lang="en" sz="2600"/>
              <a:t> WILL / WILL NOT BE POSTED </a:t>
            </a:r>
            <a:endParaRPr b="1" sz="26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to the Past Meeting Presentation page </a:t>
            </a:r>
            <a:endParaRPr sz="26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in the Members-Only Section of </a:t>
            </a:r>
            <a:endParaRPr sz="26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600"/>
              <a:t>the M3AAWG Website.</a:t>
            </a:r>
            <a:endParaRPr sz="2600"/>
          </a:p>
        </p:txBody>
      </p:sp>
      <p:sp>
        <p:nvSpPr>
          <p:cNvPr id="94" name="Google Shape;94;p15"/>
          <p:cNvSpPr txBox="1"/>
          <p:nvPr/>
        </p:nvSpPr>
        <p:spPr>
          <a:xfrm>
            <a:off x="3076000" y="4669700"/>
            <a:ext cx="5983200" cy="3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</a:rPr>
              <a:t>Note: Please don't remove. PM’s will update this slide.</a:t>
            </a:r>
            <a:endParaRPr sz="13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FF0000"/>
      </a:accent1>
      <a:accent2>
        <a:srgbClr val="000000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