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3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slide" Target="slides/slide17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g254b89cd6fe_1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" name="Google Shape;24;g254b89cd6fe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254b89cd6fe_0_2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254b89cd6fe_0_2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5e84962f1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5" name="Google Shape;105;g35e84962f1c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254b89cd6fe_0_2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254b89cd6fe_0_2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254b89cd6fe_0_2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254b89cd6fe_0_2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254b89cd6fe_0_30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254b89cd6fe_0_3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254b89cd6fe_0_3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254b89cd6fe_0_3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5e82cf5cb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35e82cf5cb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254b89cd6fe_0_1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254b89cd6fe_0_1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36b1cd5766d_1_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36b1cd5766d_1_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g254b89cd6fe_1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1" name="Google Shape;31;g254b89cd6fe_1_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" name="Google Shape;38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2c4dcddf95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3" name="Google Shape;43;g2c4dcddf95a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g35bfa1d4cef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9" name="Google Shape;49;g35bfa1d4cef_0_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2f9e1d415f1_3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2f9e1d415f1_3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0d4a470f0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0d4a470f0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47c9df0863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47c9df0863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47c9df086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47c9df086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9.jp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jp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jp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jp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jp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57925" y="1115625"/>
            <a:ext cx="4616700" cy="1557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/>
        </p:nvSpPr>
        <p:spPr>
          <a:xfrm>
            <a:off x="99150" y="91850"/>
            <a:ext cx="59151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M</a:t>
            </a:r>
            <a:r>
              <a:rPr b="1" baseline="30000" lang="en"/>
              <a:t>3</a:t>
            </a:r>
            <a:r>
              <a:rPr b="1" lang="en"/>
              <a:t>AAWG 67</a:t>
            </a:r>
            <a:r>
              <a:rPr b="1" baseline="30000" lang="en"/>
              <a:t>th </a:t>
            </a:r>
            <a:r>
              <a:rPr b="1" lang="en"/>
              <a:t>General Meeting | Montréal, Canada | June 2026</a:t>
            </a:r>
            <a:endParaRPr b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55600" lvl="0" marL="4572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indent="-342900" lvl="2" marL="13716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1">
  <p:cSld name="TITLE_1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5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8" name="Google Shape;18;p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6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1" name="Google Shape;21;p6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55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000"/>
              <a:buChar char="•"/>
              <a:defRPr sz="2000"/>
            </a:lvl1pPr>
            <a:lvl2pPr indent="-355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2pPr>
            <a:lvl3pPr indent="-355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3pPr>
            <a:lvl4pPr indent="-355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4pPr>
            <a:lvl5pPr indent="-355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5pPr>
            <a:lvl6pPr indent="-3556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6pPr>
            <a:lvl7pPr indent="-3556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7pPr>
            <a:lvl8pPr indent="-3556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8pPr>
            <a:lvl9pPr indent="-3556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8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/>
        </p:nvSpPr>
        <p:spPr>
          <a:xfrm>
            <a:off x="3464525" y="4912800"/>
            <a:ext cx="3095400" cy="23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Confidential to M</a:t>
            </a:r>
            <a:r>
              <a:rPr baseline="30000" lang="en" sz="1000">
                <a:solidFill>
                  <a:schemeClr val="dk1"/>
                </a:solidFill>
              </a:rPr>
              <a:t>3</a:t>
            </a:r>
            <a:r>
              <a:rPr lang="en" sz="1000">
                <a:solidFill>
                  <a:schemeClr val="dk1"/>
                </a:solidFill>
              </a:rPr>
              <a:t>AAWG Members</a:t>
            </a:r>
            <a:endParaRPr sz="1000">
              <a:solidFill>
                <a:schemeClr val="dk1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accessible-docs.com/powerpoint-accessibility-checklist/" TargetMode="External"/><Relationship Id="rId4" Type="http://schemas.openxmlformats.org/officeDocument/2006/relationships/hyperlink" Target="https://accessible-docs.com/adding-alt-text-descriptions/" TargetMode="Externa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s://www.m3aawg.org/" TargetMode="External"/><Relationship Id="rId4" Type="http://schemas.openxmlformats.org/officeDocument/2006/relationships/hyperlink" Target="mailto:pr@m3aawg.org" TargetMode="External"/><Relationship Id="rId5" Type="http://schemas.openxmlformats.org/officeDocument/2006/relationships/hyperlink" Target="mailto:pr@m3aawg.org" TargetMode="External"/><Relationship Id="rId6" Type="http://schemas.openxmlformats.org/officeDocument/2006/relationships/image" Target="../media/image14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6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5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hyperlink" Target="https://www.m3aawg.org/general-meeting-surveys" TargetMode="External"/><Relationship Id="rId4" Type="http://schemas.openxmlformats.org/officeDocument/2006/relationships/image" Target="../media/image18.png"/><Relationship Id="rId5" Type="http://schemas.openxmlformats.org/officeDocument/2006/relationships/image" Target="../media/image17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hyperlink" Target="http://www.m3aawg.org/MeetingPolicy" TargetMode="External"/><Relationship Id="rId4" Type="http://schemas.openxmlformats.org/officeDocument/2006/relationships/hyperlink" Target="https://www.m3aawg.org/conduct-policy" TargetMode="External"/><Relationship Id="rId5" Type="http://schemas.openxmlformats.org/officeDocument/2006/relationships/hyperlink" Target="mailto:amy@m3aawg.org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4.png"/><Relationship Id="rId10" Type="http://schemas.openxmlformats.org/officeDocument/2006/relationships/image" Target="../media/image12.png"/><Relationship Id="rId9" Type="http://schemas.openxmlformats.org/officeDocument/2006/relationships/image" Target="../media/image1.png"/><Relationship Id="rId5" Type="http://schemas.openxmlformats.org/officeDocument/2006/relationships/image" Target="../media/image3.png"/><Relationship Id="rId6" Type="http://schemas.openxmlformats.org/officeDocument/2006/relationships/image" Target="../media/image11.png"/><Relationship Id="rId7" Type="http://schemas.openxmlformats.org/officeDocument/2006/relationships/image" Target="../media/image5.png"/><Relationship Id="rId8" Type="http://schemas.openxmlformats.org/officeDocument/2006/relationships/image" Target="../media/image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mailto:amy@m3aawg.org" TargetMode="External"/><Relationship Id="rId4" Type="http://schemas.openxmlformats.org/officeDocument/2006/relationships/hyperlink" Target="https://www.m3aawg.org/conduct-policy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www.m3aawg.org/conduct-policy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hyperlink" Target="mailto:support@m3aawg.org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89999"/>
              <a:buFont typeface="Calibri"/>
              <a:buNone/>
            </a:pPr>
            <a:r>
              <a:rPr b="1" lang="en" sz="2666">
                <a:solidFill>
                  <a:srgbClr val="000000"/>
                </a:solidFill>
              </a:rPr>
              <a:t>Accessibility Recommendations:</a:t>
            </a:r>
            <a:endParaRPr b="1" sz="2666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20000"/>
              <a:buFont typeface="Calibri"/>
              <a:buNone/>
            </a:pPr>
            <a:r>
              <a:rPr b="0" lang="en" sz="2000" u="sng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https://accessible-docs.com/powerpoint-accessibility-checklist/</a:t>
            </a:r>
            <a:r>
              <a:rPr b="0" lang="en" sz="1944">
                <a:solidFill>
                  <a:srgbClr val="0000FF"/>
                </a:solidFill>
              </a:rPr>
              <a:t>	</a:t>
            </a:r>
            <a:endParaRPr b="0" sz="3244"/>
          </a:p>
        </p:txBody>
      </p:sp>
      <p:sp>
        <p:nvSpPr>
          <p:cNvPr id="27" name="Google Shape;27;p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●"/>
            </a:pPr>
            <a:r>
              <a:rPr lang="en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 24 Pt. or Larger Font for Top Level Bullets</a:t>
            </a:r>
            <a:endParaRPr sz="2000">
              <a:solidFill>
                <a:srgbClr val="FFFFFF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●"/>
            </a:pPr>
            <a:r>
              <a:rPr lang="en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Avoid excessive text </a:t>
            </a:r>
            <a:endParaRPr sz="2000">
              <a:solidFill>
                <a:srgbClr val="FFFFFF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●"/>
            </a:pPr>
            <a:r>
              <a:rPr lang="en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Test your presentation in Grayscale to see if it is easy to view  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●"/>
            </a:pPr>
            <a:r>
              <a:rPr lang="en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Write out website links, do not hyperlink words</a:t>
            </a:r>
            <a:endParaRPr sz="2000">
              <a:solidFill>
                <a:srgbClr val="FFFFFF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●"/>
            </a:pPr>
            <a:r>
              <a:rPr lang="en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 consistent with fonts and sizes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●"/>
            </a:pPr>
            <a:r>
              <a:rPr lang="en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Complex Graphics should be described in the body of the slide or notes section/appendix - here is more infomation on alt-text best pratices </a:t>
            </a:r>
            <a:r>
              <a:rPr lang="en" sz="2000" u="sng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https://accessible-docs.com/adding-alt-text-descriptions/</a:t>
            </a:r>
            <a:r>
              <a:rPr lang="en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 the photo is blurry or difficult to read DO NOT USE IT</a:t>
            </a:r>
            <a:r>
              <a:rPr lang="en" sz="2000">
                <a:solidFill>
                  <a:schemeClr val="dk1"/>
                </a:solidFill>
              </a:rPr>
              <a:t> </a:t>
            </a:r>
            <a:r>
              <a:rPr lang="en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provide a plain text version of your presentation that can be easily translated</a:t>
            </a:r>
            <a:endParaRPr sz="2000"/>
          </a:p>
        </p:txBody>
      </p:sp>
      <p:sp>
        <p:nvSpPr>
          <p:cNvPr id="28" name="Google Shape;28;p7"/>
          <p:cNvSpPr txBox="1"/>
          <p:nvPr/>
        </p:nvSpPr>
        <p:spPr>
          <a:xfrm>
            <a:off x="3470125" y="4255875"/>
            <a:ext cx="5485800" cy="679200"/>
          </a:xfrm>
          <a:prstGeom prst="rect">
            <a:avLst/>
          </a:prstGeom>
          <a:solidFill>
            <a:srgbClr val="D8D8D8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Please read these accommodations. M3AAWG is committed to making our meetings accessible to all members. Delete this slide from your presentation.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en" sz="2620"/>
              <a:t>Social Media Plans &amp; Policy</a:t>
            </a:r>
            <a:endParaRPr/>
          </a:p>
        </p:txBody>
      </p:sp>
      <p:sp>
        <p:nvSpPr>
          <p:cNvPr id="101" name="Google Shape;101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-168751" lvl="0" marL="17145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ct val="126667"/>
              <a:buChar char="●"/>
            </a:pPr>
            <a:r>
              <a:rPr b="1" lang="en" sz="1500">
                <a:solidFill>
                  <a:schemeClr val="dk1"/>
                </a:solidFill>
              </a:rPr>
              <a:t>M</a:t>
            </a:r>
            <a:r>
              <a:rPr b="1" baseline="30000" lang="en" sz="1600">
                <a:solidFill>
                  <a:schemeClr val="dk1"/>
                </a:solidFill>
              </a:rPr>
              <a:t>3</a:t>
            </a:r>
            <a:r>
              <a:rPr b="1" lang="en" sz="1600">
                <a:solidFill>
                  <a:schemeClr val="dk1"/>
                </a:solidFill>
              </a:rPr>
              <a:t>AAWG Communications Team will provide live posts</a:t>
            </a:r>
            <a:r>
              <a:rPr lang="en" sz="1600">
                <a:solidFill>
                  <a:schemeClr val="dk1"/>
                </a:solidFill>
              </a:rPr>
              <a:t> across the org social channels </a:t>
            </a:r>
            <a:r>
              <a:rPr lang="en" sz="1600" u="sng">
                <a:solidFill>
                  <a:schemeClr val="dk1"/>
                </a:solidFill>
              </a:rPr>
              <a:t>during the meeting</a:t>
            </a:r>
            <a:r>
              <a:rPr lang="en" sz="1600">
                <a:solidFill>
                  <a:schemeClr val="dk1"/>
                </a:solidFill>
              </a:rPr>
              <a:t>.</a:t>
            </a:r>
            <a:endParaRPr b="1" sz="1600">
              <a:solidFill>
                <a:schemeClr val="dk1"/>
              </a:solidFill>
            </a:endParaRPr>
          </a:p>
          <a:p>
            <a:pPr indent="-151130" lvl="0" marL="17145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1600">
                <a:solidFill>
                  <a:schemeClr val="dk1"/>
                </a:solidFill>
              </a:rPr>
              <a:t>Members and their PR/Comms Teams and colleagues are welcome and encouraged to repost our content.</a:t>
            </a:r>
            <a:endParaRPr b="1" sz="1600">
              <a:solidFill>
                <a:schemeClr val="dk1"/>
              </a:solidFill>
            </a:endParaRPr>
          </a:p>
          <a:p>
            <a:pPr indent="-151130" lvl="0" marL="17145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1600">
                <a:solidFill>
                  <a:schemeClr val="dk1"/>
                </a:solidFill>
              </a:rPr>
              <a:t>Tag @M3AAWG, link to </a:t>
            </a:r>
            <a:r>
              <a:rPr lang="en" sz="1600" u="sng">
                <a:solidFill>
                  <a:schemeClr val="hlink"/>
                </a:solidFill>
                <a:hlinkClick r:id="rId3"/>
              </a:rPr>
              <a:t>https://www.m3aawg.org/</a:t>
            </a:r>
            <a:r>
              <a:rPr lang="en" sz="1600">
                <a:solidFill>
                  <a:schemeClr val="hlink"/>
                </a:solidFill>
              </a:rPr>
              <a:t> </a:t>
            </a:r>
            <a:endParaRPr sz="1600">
              <a:solidFill>
                <a:schemeClr val="hlink"/>
              </a:solidFill>
            </a:endParaRPr>
          </a:p>
          <a:p>
            <a:pPr indent="-151130" lvl="0" marL="17145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1600">
                <a:solidFill>
                  <a:schemeClr val="dk1"/>
                </a:solidFill>
              </a:rPr>
              <a:t>General org hashtags: </a:t>
            </a:r>
            <a:r>
              <a:rPr b="1" lang="en" sz="1600">
                <a:solidFill>
                  <a:schemeClr val="dk1"/>
                </a:solidFill>
              </a:rPr>
              <a:t>#m3aawg67 #M3AAWG </a:t>
            </a:r>
            <a:r>
              <a:rPr b="1" lang="en" sz="1600">
                <a:solidFill>
                  <a:schemeClr val="dk1"/>
                </a:solidFill>
              </a:rPr>
              <a:t>#messaging</a:t>
            </a:r>
            <a:r>
              <a:rPr b="1" lang="en" sz="1600">
                <a:solidFill>
                  <a:schemeClr val="dk1"/>
                </a:solidFill>
              </a:rPr>
              <a:t> #malware #mobile #cybersecurity #onlineabuse </a:t>
            </a:r>
            <a:endParaRPr b="1" sz="1600">
              <a:solidFill>
                <a:schemeClr val="dk1"/>
              </a:solidFill>
            </a:endParaRPr>
          </a:p>
          <a:p>
            <a:pPr indent="-151130" lvl="0" marL="17145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1600">
                <a:solidFill>
                  <a:schemeClr val="dk1"/>
                </a:solidFill>
              </a:rPr>
              <a:t>Due to our confidentiality policies and range of permissions from members/session presenters, members </a:t>
            </a:r>
            <a:r>
              <a:rPr b="1" lang="en" sz="1600">
                <a:solidFill>
                  <a:schemeClr val="dk1"/>
                </a:solidFill>
              </a:rPr>
              <a:t>should not create their own content or originate posts/info from sessions </a:t>
            </a:r>
            <a:r>
              <a:rPr lang="en" sz="1600">
                <a:solidFill>
                  <a:schemeClr val="dk1"/>
                </a:solidFill>
              </a:rPr>
              <a:t>this week, nor post any info or names/orgs/titles/work product from members and attendees.</a:t>
            </a:r>
            <a:endParaRPr sz="1600">
              <a:solidFill>
                <a:schemeClr val="dk1"/>
              </a:solidFill>
            </a:endParaRPr>
          </a:p>
          <a:p>
            <a:pPr indent="-151130" lvl="0" marL="17145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1600">
                <a:solidFill>
                  <a:schemeClr val="dk1"/>
                </a:solidFill>
              </a:rPr>
              <a:t>If you or your marketing/PR/comms teams want to promote, please have them contact </a:t>
            </a:r>
            <a:r>
              <a:rPr lang="en" sz="1600" u="sng">
                <a:solidFill>
                  <a:schemeClr val="hlink"/>
                </a:solidFill>
                <a:hlinkClick r:id="rId4"/>
              </a:rPr>
              <a:t>pr</a:t>
            </a:r>
            <a:r>
              <a:rPr lang="en" sz="16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5"/>
              </a:rPr>
              <a:t>@m3aawg.org</a:t>
            </a:r>
            <a:r>
              <a:rPr lang="en" sz="1600">
                <a:solidFill>
                  <a:schemeClr val="dk1"/>
                </a:solidFill>
              </a:rPr>
              <a:t>.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1600"/>
          </a:p>
        </p:txBody>
      </p:sp>
      <p:pic>
        <p:nvPicPr>
          <p:cNvPr id="102" name="Google Shape;102;p16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796400" y="4324350"/>
            <a:ext cx="4152900" cy="542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7"/>
          <p:cNvSpPr txBox="1"/>
          <p:nvPr/>
        </p:nvSpPr>
        <p:spPr>
          <a:xfrm>
            <a:off x="3230025" y="1885400"/>
            <a:ext cx="5703600" cy="23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19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" sz="2100">
                <a:solidFill>
                  <a:schemeClr val="dk1"/>
                </a:solidFill>
              </a:rPr>
              <a:t>Submit in Slido </a:t>
            </a:r>
            <a:endParaRPr sz="2100">
              <a:solidFill>
                <a:schemeClr val="dk1"/>
              </a:solidFill>
            </a:endParaRPr>
          </a:p>
          <a:p>
            <a:pPr indent="-3619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○"/>
            </a:pPr>
            <a:r>
              <a:rPr lang="en" sz="2100">
                <a:solidFill>
                  <a:schemeClr val="dk1"/>
                </a:solidFill>
              </a:rPr>
              <a:t>Select Room - </a:t>
            </a:r>
            <a:r>
              <a:rPr b="1" lang="en" sz="2100">
                <a:solidFill>
                  <a:schemeClr val="dk1"/>
                </a:solidFill>
              </a:rPr>
              <a:t>ROOM NAME</a:t>
            </a:r>
            <a:endParaRPr b="1" sz="2100">
              <a:solidFill>
                <a:schemeClr val="dk1"/>
              </a:solidFill>
            </a:endParaRPr>
          </a:p>
          <a:p>
            <a:pPr indent="-3619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○"/>
            </a:pPr>
            <a:r>
              <a:rPr lang="en" sz="2100">
                <a:solidFill>
                  <a:schemeClr val="dk1"/>
                </a:solidFill>
              </a:rPr>
              <a:t>Please, keep all questions anonymous</a:t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dk1"/>
              </a:solidFill>
            </a:endParaRPr>
          </a:p>
          <a:p>
            <a:pPr indent="-3619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" sz="2100">
                <a:solidFill>
                  <a:schemeClr val="dk1"/>
                </a:solidFill>
              </a:rPr>
              <a:t>Walk to designated audience mic in room during Q&amp;A time</a:t>
            </a:r>
            <a:endParaRPr sz="21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chemeClr val="dk1"/>
                </a:solidFill>
              </a:rPr>
              <a:t> </a:t>
            </a:r>
            <a:endParaRPr sz="2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2"/>
              </a:solidFill>
            </a:endParaRPr>
          </a:p>
        </p:txBody>
      </p:sp>
      <p:sp>
        <p:nvSpPr>
          <p:cNvPr id="108" name="Google Shape;108;p17"/>
          <p:cNvSpPr txBox="1"/>
          <p:nvPr/>
        </p:nvSpPr>
        <p:spPr>
          <a:xfrm>
            <a:off x="3151125" y="968000"/>
            <a:ext cx="5861400" cy="75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</a:rPr>
              <a:t>Have a Question for the Speaker(s)?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2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</a:rPr>
              <a:t> </a:t>
            </a:r>
            <a:endParaRPr sz="2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2"/>
              </a:solidFill>
            </a:endParaRPr>
          </a:p>
        </p:txBody>
      </p:sp>
      <p:pic>
        <p:nvPicPr>
          <p:cNvPr id="109" name="Google Shape;109;p17" title="Screenshot 2026-04-14 at 12.27.19 PM.png"/>
          <p:cNvPicPr preferRelativeResize="0"/>
          <p:nvPr/>
        </p:nvPicPr>
        <p:blipFill rotWithShape="1">
          <a:blip r:embed="rId3">
            <a:alphaModFix/>
          </a:blip>
          <a:srcRect b="0" l="150" r="140" t="0"/>
          <a:stretch/>
        </p:blipFill>
        <p:spPr>
          <a:xfrm>
            <a:off x="304800" y="322525"/>
            <a:ext cx="2877950" cy="4498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Google Shape;114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35713" y="1458325"/>
            <a:ext cx="1428844" cy="1479656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18"/>
          <p:cNvSpPr txBox="1"/>
          <p:nvPr>
            <p:ph idx="1" type="body"/>
          </p:nvPr>
        </p:nvSpPr>
        <p:spPr>
          <a:xfrm>
            <a:off x="2523975" y="126722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None/>
            </a:pPr>
            <a:r>
              <a:rPr b="1" lang="en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Name</a:t>
            </a:r>
            <a:endParaRPr b="1"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None/>
            </a:pPr>
            <a:r>
              <a:rPr b="1" lang="en" sz="2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Job Title</a:t>
            </a:r>
            <a:endParaRPr b="1" sz="2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3400"/>
              <a:buFont typeface="Arial"/>
              <a:buNone/>
            </a:pPr>
            <a:r>
              <a:rPr b="1" lang="en" sz="2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Company Name</a:t>
            </a:r>
            <a:endParaRPr/>
          </a:p>
        </p:txBody>
      </p:sp>
      <p:sp>
        <p:nvSpPr>
          <p:cNvPr id="116" name="Google Shape;116;p18"/>
          <p:cNvSpPr/>
          <p:nvPr/>
        </p:nvSpPr>
        <p:spPr>
          <a:xfrm>
            <a:off x="2595884" y="3038081"/>
            <a:ext cx="5739000" cy="15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Personal Bio can be placed here (optional)</a:t>
            </a:r>
            <a:br>
              <a:rPr b="0" i="0" lang="en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libri"/>
              <a:buNone/>
            </a:pPr>
            <a:r>
              <a:rPr b="1" lang="en" sz="2400"/>
              <a:t>Begin Your Presentation Here</a:t>
            </a:r>
            <a:endParaRPr/>
          </a:p>
        </p:txBody>
      </p:sp>
      <p:sp>
        <p:nvSpPr>
          <p:cNvPr id="122" name="Google Shape;122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/>
              <a:t>Header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Text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Text</a:t>
            </a:r>
            <a:endParaRPr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/>
              <a:t>Header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Text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Text</a:t>
            </a:r>
            <a:endParaRPr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/>
              <a:t>Header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Text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Text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Begin Your Presentation Here</a:t>
            </a:r>
            <a:endParaRPr/>
          </a:p>
        </p:txBody>
      </p:sp>
      <p:sp>
        <p:nvSpPr>
          <p:cNvPr id="128" name="Google Shape;128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/>
              <a:t>Header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Text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Text</a:t>
            </a:r>
            <a:endParaRPr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/>
              <a:t>Header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Text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Text</a:t>
            </a:r>
            <a:endParaRPr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/>
              <a:t>Header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Text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Text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Begin Your Presentation Here</a:t>
            </a:r>
            <a:endParaRPr/>
          </a:p>
        </p:txBody>
      </p:sp>
      <p:sp>
        <p:nvSpPr>
          <p:cNvPr id="134" name="Google Shape;134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/>
              <a:t>Header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Text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Text</a:t>
            </a:r>
            <a:endParaRPr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/>
              <a:t>Header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Text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Text</a:t>
            </a:r>
            <a:endParaRPr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/>
              <a:t>Header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Text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Text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Key Takeaways / Upcoming </a:t>
            </a:r>
            <a:endParaRPr/>
          </a:p>
        </p:txBody>
      </p:sp>
      <p:sp>
        <p:nvSpPr>
          <p:cNvPr id="140" name="Google Shape;140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>
                <a:solidFill>
                  <a:schemeClr val="dk1"/>
                </a:solidFill>
              </a:rPr>
              <a:t>Header</a:t>
            </a:r>
            <a:endParaRPr>
              <a:solidFill>
                <a:schemeClr val="dk1"/>
              </a:solidFill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>
                <a:solidFill>
                  <a:schemeClr val="dk1"/>
                </a:solidFill>
              </a:rPr>
              <a:t>Text</a:t>
            </a:r>
            <a:endParaRPr>
              <a:solidFill>
                <a:schemeClr val="dk1"/>
              </a:solidFill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>
                <a:solidFill>
                  <a:schemeClr val="dk1"/>
                </a:solidFill>
              </a:rPr>
              <a:t>Text</a:t>
            </a:r>
            <a:endParaRPr>
              <a:solidFill>
                <a:schemeClr val="dk1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>
                <a:solidFill>
                  <a:schemeClr val="dk1"/>
                </a:solidFill>
              </a:rPr>
              <a:t>Header</a:t>
            </a:r>
            <a:endParaRPr>
              <a:solidFill>
                <a:schemeClr val="dk1"/>
              </a:solidFill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>
                <a:solidFill>
                  <a:schemeClr val="dk1"/>
                </a:solidFill>
              </a:rPr>
              <a:t>Text</a:t>
            </a:r>
            <a:endParaRPr>
              <a:solidFill>
                <a:schemeClr val="dk1"/>
              </a:solidFill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>
                <a:solidFill>
                  <a:schemeClr val="dk1"/>
                </a:solidFill>
              </a:rPr>
              <a:t>Text</a:t>
            </a:r>
            <a:endParaRPr>
              <a:solidFill>
                <a:schemeClr val="dk1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>
                <a:solidFill>
                  <a:schemeClr val="dk1"/>
                </a:solidFill>
              </a:rPr>
              <a:t>Header</a:t>
            </a:r>
            <a:endParaRPr>
              <a:solidFill>
                <a:schemeClr val="dk1"/>
              </a:solidFill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>
                <a:solidFill>
                  <a:schemeClr val="dk1"/>
                </a:solidFill>
              </a:rPr>
              <a:t>Text</a:t>
            </a:r>
            <a:endParaRPr>
              <a:solidFill>
                <a:schemeClr val="dk1"/>
              </a:solidFill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>
                <a:solidFill>
                  <a:schemeClr val="dk1"/>
                </a:solidFill>
              </a:rPr>
              <a:t>Text</a:t>
            </a:r>
            <a:endParaRPr sz="2700"/>
          </a:p>
          <a:p>
            <a:pPr indent="0" lvl="0" marL="9144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197000" y="11332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b="1" lang="en" sz="8600"/>
              <a:t>Contact</a:t>
            </a:r>
            <a:endParaRPr/>
          </a:p>
        </p:txBody>
      </p:sp>
      <p:sp>
        <p:nvSpPr>
          <p:cNvPr id="146" name="Google Shape;146;p23"/>
          <p:cNvSpPr txBox="1"/>
          <p:nvPr>
            <p:ph idx="1" type="body"/>
          </p:nvPr>
        </p:nvSpPr>
        <p:spPr>
          <a:xfrm>
            <a:off x="311700" y="2070150"/>
            <a:ext cx="8520600" cy="128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" sz="3200">
                <a:solidFill>
                  <a:schemeClr val="dk1"/>
                </a:solidFill>
              </a:rPr>
              <a:t>For additional questions, please email:</a:t>
            </a:r>
            <a:endParaRPr sz="32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" sz="3200">
                <a:solidFill>
                  <a:schemeClr val="hlink"/>
                </a:solidFill>
              </a:rPr>
              <a:t>&lt;Committee Chair Mailing List Email&gt;</a:t>
            </a:r>
            <a:endParaRPr sz="12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4"/>
          <p:cNvSpPr txBox="1"/>
          <p:nvPr>
            <p:ph type="title"/>
          </p:nvPr>
        </p:nvSpPr>
        <p:spPr>
          <a:xfrm>
            <a:off x="255075" y="2908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We Value Your Feedback</a:t>
            </a:r>
            <a:endParaRPr b="1"/>
          </a:p>
        </p:txBody>
      </p:sp>
      <p:sp>
        <p:nvSpPr>
          <p:cNvPr id="152" name="Google Shape;152;p24"/>
          <p:cNvSpPr txBox="1"/>
          <p:nvPr>
            <p:ph idx="1" type="body"/>
          </p:nvPr>
        </p:nvSpPr>
        <p:spPr>
          <a:xfrm>
            <a:off x="311700" y="788050"/>
            <a:ext cx="8520600" cy="412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Your feedback helps us improve. 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2400"/>
              <a:t>Feedback per Session in SCHED</a:t>
            </a:r>
            <a:endParaRPr b="1" sz="2400"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2400"/>
              <a:t>Overall Meeting Survey </a:t>
            </a:r>
            <a:endParaRPr b="1" sz="2400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https://www.m3aawg.org/general-meeting-surveys</a:t>
            </a:r>
            <a:r>
              <a:rPr lang="en"/>
              <a:t> </a:t>
            </a:r>
            <a:endParaRPr/>
          </a:p>
        </p:txBody>
      </p:sp>
      <p:grpSp>
        <p:nvGrpSpPr>
          <p:cNvPr id="153" name="Google Shape;153;p24"/>
          <p:cNvGrpSpPr/>
          <p:nvPr/>
        </p:nvGrpSpPr>
        <p:grpSpPr>
          <a:xfrm>
            <a:off x="2519475" y="1840349"/>
            <a:ext cx="4105026" cy="1868000"/>
            <a:chOff x="2519475" y="1840349"/>
            <a:chExt cx="4105026" cy="1868000"/>
          </a:xfrm>
        </p:grpSpPr>
        <p:pic>
          <p:nvPicPr>
            <p:cNvPr id="154" name="Google Shape;154;p24" title="Screen Shot 2025-06-26 at 3.44.13 PM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2519475" y="1840349"/>
              <a:ext cx="4105026" cy="1868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5" name="Google Shape;155;p24" title="Screenshot 2026-05-01 at 5.02.50 PM.png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2519475" y="1939250"/>
              <a:ext cx="2597285" cy="67745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b="1" lang="en" sz="2400">
                <a:solidFill>
                  <a:srgbClr val="000000"/>
                </a:solidFill>
              </a:rPr>
              <a:t>Presentation Recommendations:</a:t>
            </a:r>
            <a:endParaRPr b="1" sz="2400">
              <a:solidFill>
                <a:srgbClr val="000000"/>
              </a:solidFill>
            </a:endParaRPr>
          </a:p>
        </p:txBody>
      </p:sp>
      <p:sp>
        <p:nvSpPr>
          <p:cNvPr id="34" name="Google Shape;34;p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254000" lvl="0" marL="254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16"/>
              <a:buFont typeface="Arial"/>
              <a:buChar char="●"/>
            </a:pPr>
            <a:r>
              <a:rPr lang="en" sz="2416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 24 Pt. or Larger Font for Top Level Bullets</a:t>
            </a:r>
            <a:endParaRPr sz="2416"/>
          </a:p>
          <a:p>
            <a:pPr indent="-279400" lvl="1" marL="5969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 Not Use Fonts Smaller than 20 Pt. for Sub-Bullets </a:t>
            </a:r>
            <a:br>
              <a:rPr lang="en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 Other Text on Your Slides</a:t>
            </a:r>
            <a:endParaRPr sz="2000"/>
          </a:p>
          <a:p>
            <a:pPr indent="-279400" lvl="1" marL="5969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Smaller Fonts Are Difficult to Read in Large Meeting Rooms</a:t>
            </a:r>
            <a:endParaRPr sz="2000"/>
          </a:p>
          <a:p>
            <a:pPr indent="-254000" lvl="0" marL="2540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416"/>
              <a:buFont typeface="Arial"/>
              <a:buChar char="●"/>
            </a:pPr>
            <a:r>
              <a:rPr lang="en" sz="2416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Add 6 Pts. or More of Vertical Spacing between Bullets</a:t>
            </a:r>
            <a:endParaRPr sz="2416"/>
          </a:p>
          <a:p>
            <a:pPr indent="-282266" lvl="1" marL="5969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045"/>
              <a:buFont typeface="Arial"/>
              <a:buChar char="○"/>
            </a:pPr>
            <a:r>
              <a:rPr lang="en" sz="2045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From Formatting, Select Paragraph &amp; Set “Spacing”</a:t>
            </a:r>
            <a:endParaRPr sz="2045"/>
          </a:p>
          <a:p>
            <a:pPr indent="-282266" lvl="1" marL="5969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045"/>
              <a:buFont typeface="Arial"/>
              <a:buChar char="○"/>
            </a:pPr>
            <a:r>
              <a:rPr lang="en" sz="2045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Slide Has 18 Pts. of Vertical Spacing </a:t>
            </a:r>
            <a:endParaRPr sz="2045"/>
          </a:p>
          <a:p>
            <a:pPr indent="-254000" lvl="0" marL="2540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●"/>
            </a:pPr>
            <a:r>
              <a:rPr lang="en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Remember: Do Not Read Your Slides during Your Talk</a:t>
            </a:r>
            <a:endParaRPr sz="2400"/>
          </a:p>
          <a:p>
            <a:pPr indent="-165100" lvl="0" marL="3429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</a:pPr>
            <a:r>
              <a:t/>
            </a:r>
            <a:endParaRPr/>
          </a:p>
        </p:txBody>
      </p:sp>
      <p:sp>
        <p:nvSpPr>
          <p:cNvPr id="35" name="Google Shape;35;p8"/>
          <p:cNvSpPr txBox="1"/>
          <p:nvPr/>
        </p:nvSpPr>
        <p:spPr>
          <a:xfrm>
            <a:off x="198375" y="27850"/>
            <a:ext cx="4070400" cy="659100"/>
          </a:xfrm>
          <a:prstGeom prst="rect">
            <a:avLst/>
          </a:prstGeom>
          <a:solidFill>
            <a:srgbClr val="D8D8D8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This is important. If people cannot read your slides they will dis-engage with your presentation. Delete this slide from your presentation.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 txBox="1"/>
          <p:nvPr>
            <p:ph type="ctrTitle"/>
          </p:nvPr>
        </p:nvSpPr>
        <p:spPr>
          <a:xfrm>
            <a:off x="33225" y="1863450"/>
            <a:ext cx="4616700" cy="1557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900"/>
              <a:t>TITLE</a:t>
            </a:r>
            <a:endParaRPr b="1" sz="2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900"/>
              <a:t>SPEAKER</a:t>
            </a:r>
            <a:endParaRPr b="1" sz="2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900"/>
              <a:t>DATE</a:t>
            </a:r>
            <a:endParaRPr b="1" sz="29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/>
          <p:nvPr>
            <p:ph idx="1" type="body"/>
          </p:nvPr>
        </p:nvSpPr>
        <p:spPr>
          <a:xfrm>
            <a:off x="311700" y="6945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1"/>
                </a:solidFill>
              </a:rPr>
              <a:t>What happens in M</a:t>
            </a:r>
            <a:r>
              <a:rPr b="1" baseline="30000" lang="en" sz="1800">
                <a:solidFill>
                  <a:schemeClr val="dk1"/>
                </a:solidFill>
              </a:rPr>
              <a:t>3</a:t>
            </a:r>
            <a:r>
              <a:rPr b="1" lang="en" sz="1800">
                <a:solidFill>
                  <a:schemeClr val="dk1"/>
                </a:solidFill>
              </a:rPr>
              <a:t>AAWG stays in M</a:t>
            </a:r>
            <a:r>
              <a:rPr b="1" baseline="30000" lang="en" sz="1800">
                <a:solidFill>
                  <a:schemeClr val="dk1"/>
                </a:solidFill>
              </a:rPr>
              <a:t>3</a:t>
            </a:r>
            <a:r>
              <a:rPr b="1" lang="en" sz="1800">
                <a:solidFill>
                  <a:schemeClr val="dk1"/>
                </a:solidFill>
              </a:rPr>
              <a:t>AAWG </a:t>
            </a:r>
            <a:endParaRPr sz="1800">
              <a:solidFill>
                <a:schemeClr val="dk1"/>
              </a:solidFill>
            </a:endParaRPr>
          </a:p>
          <a:p>
            <a:pPr indent="-323850" lvl="0" marL="45720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" sz="1500">
                <a:solidFill>
                  <a:schemeClr val="dk1"/>
                </a:solidFill>
              </a:rPr>
              <a:t>What occurs at M</a:t>
            </a:r>
            <a:r>
              <a:rPr baseline="30000" lang="en" sz="1500">
                <a:solidFill>
                  <a:schemeClr val="dk1"/>
                </a:solidFill>
              </a:rPr>
              <a:t>3</a:t>
            </a:r>
            <a:r>
              <a:rPr lang="en" sz="1500">
                <a:solidFill>
                  <a:schemeClr val="dk1"/>
                </a:solidFill>
              </a:rPr>
              <a:t>AAWG cannot be shared outside the membership without the written permission of the Executive Director, unless we state the specific session is open to the press and social media.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" sz="1500">
                <a:solidFill>
                  <a:schemeClr val="dk1"/>
                </a:solidFill>
              </a:rPr>
              <a:t>No photography - No video - No audio recording - No wireshark or exploration devices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" sz="1500">
                <a:solidFill>
                  <a:schemeClr val="dk1"/>
                </a:solidFill>
              </a:rPr>
              <a:t>M3AAWG </a:t>
            </a:r>
            <a:r>
              <a:rPr lang="en" sz="1500">
                <a:solidFill>
                  <a:schemeClr val="dk1"/>
                </a:solidFill>
              </a:rPr>
              <a:t>prohibits t</a:t>
            </a:r>
            <a:r>
              <a:rPr lang="en" sz="1500">
                <a:solidFill>
                  <a:schemeClr val="dk1"/>
                </a:solidFill>
              </a:rPr>
              <a:t>he use of AI enabled translation &amp; transcription services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" sz="1500">
                <a:solidFill>
                  <a:schemeClr val="dk1"/>
                </a:solidFill>
              </a:rPr>
              <a:t>See the M</a:t>
            </a:r>
            <a:r>
              <a:rPr baseline="30000" lang="en" sz="1500">
                <a:solidFill>
                  <a:schemeClr val="dk1"/>
                </a:solidFill>
              </a:rPr>
              <a:t>3</a:t>
            </a:r>
            <a:r>
              <a:rPr lang="en" sz="1500">
                <a:solidFill>
                  <a:schemeClr val="dk1"/>
                </a:solidFill>
              </a:rPr>
              <a:t>AAWG Meeting Policy at </a:t>
            </a:r>
            <a:r>
              <a:rPr lang="en" sz="1500" u="sng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www.m3aawg.org/MeetingPolicy</a:t>
            </a:r>
            <a:r>
              <a:rPr lang="en" sz="1500">
                <a:solidFill>
                  <a:srgbClr val="0000FF"/>
                </a:solidFill>
              </a:rPr>
              <a:t> </a:t>
            </a:r>
            <a:endParaRPr b="1" sz="1500">
              <a:solidFill>
                <a:srgbClr val="0000FF"/>
              </a:solidFill>
            </a:endParaRPr>
          </a:p>
          <a:p>
            <a:pPr indent="-165100" lvl="0" marL="2540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t/>
            </a:r>
            <a:endParaRPr b="1" sz="800">
              <a:solidFill>
                <a:schemeClr val="dk1"/>
              </a:solidFill>
            </a:endParaRPr>
          </a:p>
          <a:p>
            <a:pPr indent="-12700" lvl="0" marL="1270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1"/>
                </a:solidFill>
              </a:rPr>
              <a:t>Treat Everyone with Respect</a:t>
            </a:r>
            <a:endParaRPr sz="1800">
              <a:solidFill>
                <a:schemeClr val="dk1"/>
              </a:solidFill>
            </a:endParaRPr>
          </a:p>
          <a:p>
            <a:pPr indent="-323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" sz="1500">
                <a:solidFill>
                  <a:schemeClr val="dk1"/>
                </a:solidFill>
              </a:rPr>
              <a:t>Treat all attendees respectfully in and out of sessions. No less will be tolerated. 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" sz="1500">
                <a:solidFill>
                  <a:schemeClr val="dk1"/>
                </a:solidFill>
              </a:rPr>
              <a:t>See the M</a:t>
            </a:r>
            <a:r>
              <a:rPr baseline="30000" lang="en" sz="1500">
                <a:solidFill>
                  <a:schemeClr val="dk1"/>
                </a:solidFill>
              </a:rPr>
              <a:t>3</a:t>
            </a:r>
            <a:r>
              <a:rPr lang="en" sz="1500">
                <a:solidFill>
                  <a:schemeClr val="dk1"/>
                </a:solidFill>
              </a:rPr>
              <a:t>AAWG Conduct Policy at </a:t>
            </a:r>
            <a:r>
              <a:rPr lang="en" sz="1500" u="sng">
                <a:solidFill>
                  <a:srgbClr val="0000FF"/>
                </a:solid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https://www.m3aawg.org/conduct-policy</a:t>
            </a:r>
            <a:endParaRPr sz="1500">
              <a:solidFill>
                <a:srgbClr val="0000FF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t/>
            </a:r>
            <a:endParaRPr sz="60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You agreed to these policies when you registered for the meeting.For questions, please contact Amy Cadagin at </a:t>
            </a:r>
            <a:r>
              <a:rPr lang="en" sz="1100" u="sng">
                <a:solidFill>
                  <a:srgbClr val="0000FF"/>
                </a:solidFill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amy@m3aawg.org</a:t>
            </a:r>
            <a:r>
              <a:rPr lang="en" sz="1100">
                <a:solidFill>
                  <a:srgbClr val="0000FF"/>
                </a:solidFill>
              </a:rPr>
              <a:t>  </a:t>
            </a:r>
            <a:endParaRPr sz="1100">
              <a:solidFill>
                <a:srgbClr val="0000FF"/>
              </a:solidFill>
            </a:endParaRPr>
          </a:p>
          <a:p>
            <a:pPr indent="-177800" lvl="0" marL="254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1"/>
                </a:solidFill>
              </a:rPr>
              <a:t>Contribute to a Productive Meeting</a:t>
            </a:r>
            <a:endParaRPr sz="1800">
              <a:solidFill>
                <a:schemeClr val="dk1"/>
              </a:solidFill>
            </a:endParaRPr>
          </a:p>
          <a:p>
            <a:pPr indent="-323850" lvl="0" marL="4572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" sz="1500">
                <a:solidFill>
                  <a:schemeClr val="dk1"/>
                </a:solidFill>
              </a:rPr>
              <a:t>Please silence all electronic devices; be courteous to those listening to the presentations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" sz="1500">
                <a:solidFill>
                  <a:schemeClr val="dk1"/>
                </a:solidFill>
              </a:rPr>
              <a:t>DO NOT LEAVE YOUR BELONGINGS UNATTENDED. Be aware and cautious at all times</a:t>
            </a:r>
            <a:endParaRPr sz="1500">
              <a:solidFill>
                <a:schemeClr val="dk1"/>
              </a:solidFill>
            </a:endParaRPr>
          </a:p>
        </p:txBody>
      </p:sp>
      <p:sp>
        <p:nvSpPr>
          <p:cNvPr id="46" name="Google Shape;46;p10"/>
          <p:cNvSpPr/>
          <p:nvPr/>
        </p:nvSpPr>
        <p:spPr>
          <a:xfrm>
            <a:off x="215450" y="256875"/>
            <a:ext cx="5925300" cy="437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rPr b="1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</a:t>
            </a:r>
            <a:r>
              <a:rPr b="1" baseline="30000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b="1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AAWG is a Trusted Environment</a:t>
            </a:r>
            <a:endParaRPr b="0" i="0" sz="4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/>
          <p:nvPr/>
        </p:nvSpPr>
        <p:spPr>
          <a:xfrm>
            <a:off x="223175" y="326526"/>
            <a:ext cx="5925300" cy="447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Reminders for Our Worldwide Friends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11"/>
          <p:cNvSpPr txBox="1"/>
          <p:nvPr/>
        </p:nvSpPr>
        <p:spPr>
          <a:xfrm>
            <a:off x="258100" y="726100"/>
            <a:ext cx="8856300" cy="549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i="1" lang="en">
                <a:solidFill>
                  <a:schemeClr val="dk1"/>
                </a:solidFill>
              </a:rPr>
              <a:t>All meeting content is confidential:  No photos, no video, no recording, No WireShark or exploration devices. Reach out to staff with questions.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11"/>
          <p:cNvSpPr/>
          <p:nvPr/>
        </p:nvSpPr>
        <p:spPr>
          <a:xfrm>
            <a:off x="660751" y="1852375"/>
            <a:ext cx="8453700" cy="671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/>
              <a:t>Todo el contenido de esta reunión es confidencial. No está permitido tomar fotos ó grabar vídeos. No se pueden usar Wireshark ni otros dispositivos de captura ó análisis de tráfico en la red. Diríjase al personal de M</a:t>
            </a:r>
            <a:r>
              <a:rPr baseline="30000" lang="en" sz="1300"/>
              <a:t>3</a:t>
            </a:r>
            <a:r>
              <a:rPr lang="en" sz="1300"/>
              <a:t>AAWG si tiene preguntas.</a:t>
            </a:r>
            <a:endParaRPr sz="1300">
              <a:solidFill>
                <a:srgbClr val="FEFEFE"/>
              </a:solidFill>
              <a:highlight>
                <a:srgbClr val="1E1E1E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</p:txBody>
      </p:sp>
      <p:grpSp>
        <p:nvGrpSpPr>
          <p:cNvPr id="54" name="Google Shape;54;p11"/>
          <p:cNvGrpSpPr/>
          <p:nvPr/>
        </p:nvGrpSpPr>
        <p:grpSpPr>
          <a:xfrm>
            <a:off x="223163" y="2527327"/>
            <a:ext cx="8525947" cy="593596"/>
            <a:chOff x="298450" y="3103359"/>
            <a:chExt cx="11369445" cy="1057538"/>
          </a:xfrm>
        </p:grpSpPr>
        <p:sp>
          <p:nvSpPr>
            <p:cNvPr id="55" name="Google Shape;55;p11"/>
            <p:cNvSpPr txBox="1"/>
            <p:nvPr/>
          </p:nvSpPr>
          <p:spPr>
            <a:xfrm>
              <a:off x="876895" y="3182897"/>
              <a:ext cx="10791000" cy="978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69791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1300">
                  <a:solidFill>
                    <a:schemeClr val="dk1"/>
                  </a:solidFill>
                </a:rPr>
                <a:t>Der gesamte Meetinginhalt ist vertraulich. Keine Fotos, kein Videos, keine Tonaufnahmen. Kein Wireshark oder Monitoring-Tools. Bei Fragen wenden Sie sich an das Team.</a:t>
              </a:r>
              <a:endParaRPr b="0" i="0" sz="13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descr="Flag-German.png" id="56" name="Google Shape;56;p11"/>
            <p:cNvPicPr preferRelativeResize="0"/>
            <p:nvPr/>
          </p:nvPicPr>
          <p:blipFill rotWithShape="1">
            <a:blip r:embed="rId3">
              <a:alphaModFix/>
            </a:blip>
            <a:srcRect b="0" l="242470" r="-242470" t="0"/>
            <a:stretch/>
          </p:blipFill>
          <p:spPr>
            <a:xfrm>
              <a:off x="298450" y="3103359"/>
              <a:ext cx="495300" cy="4953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7" name="Google Shape;57;p11"/>
          <p:cNvSpPr txBox="1"/>
          <p:nvPr/>
        </p:nvSpPr>
        <p:spPr>
          <a:xfrm>
            <a:off x="663563" y="1168375"/>
            <a:ext cx="8044500" cy="593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Le contenu de toutes les rencontres est confidentiel. La prise de photos, vidéo ou enregistrements sont interdites, y compris les appareils d'exploration ou de type "wireshark". N'hésitez pas à contacter un des membres du personnel pour toutes questions.</a:t>
            </a:r>
            <a:endParaRPr b="0" i="0" sz="1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1"/>
          <p:cNvSpPr txBox="1"/>
          <p:nvPr/>
        </p:nvSpPr>
        <p:spPr>
          <a:xfrm>
            <a:off x="640289" y="2973166"/>
            <a:ext cx="8091900" cy="392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会議の内容はすべて機密扱いです。写真やビデオの撮影、録音，ワイヤーシャークや探索デバイスの利用は禁止されています。質問がある方は、スタッフまでご連絡ください。</a:t>
            </a:r>
            <a:endParaRPr b="0" i="0" sz="1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11"/>
          <p:cNvSpPr txBox="1"/>
          <p:nvPr/>
        </p:nvSpPr>
        <p:spPr>
          <a:xfrm>
            <a:off x="623935" y="3474233"/>
            <a:ext cx="8096100" cy="392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</a:rPr>
              <a:t>所有会议内容均为保密信息：禁止拍照、录像、录音。没有 WireShark 或探索设备</a:t>
            </a:r>
            <a:endParaRPr sz="13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</a:rPr>
              <a:t>如有疑问，请咨询职员。</a:t>
            </a:r>
            <a:endParaRPr sz="13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1300">
              <a:solidFill>
                <a:srgbClr val="FF0000"/>
              </a:solidFill>
            </a:endParaRPr>
          </a:p>
        </p:txBody>
      </p:sp>
      <p:sp>
        <p:nvSpPr>
          <p:cNvPr id="60" name="Google Shape;60;p11"/>
          <p:cNvSpPr txBox="1"/>
          <p:nvPr/>
        </p:nvSpPr>
        <p:spPr>
          <a:xfrm>
            <a:off x="643340" y="4022910"/>
            <a:ext cx="8128200" cy="392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모든 회의 내용은 기밀입니다. 사진 및 동영상 촬영, 녹음, 와이어샤크(Wireshark)와 같은 분석 툴의 사용을 금지합니다. 질문이 있으시면 직원에게 문의해 주십시오.</a:t>
            </a:r>
            <a:endParaRPr b="0" i="0" sz="1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11"/>
          <p:cNvSpPr txBox="1"/>
          <p:nvPr/>
        </p:nvSpPr>
        <p:spPr>
          <a:xfrm>
            <a:off x="617875" y="4484425"/>
            <a:ext cx="8091900" cy="392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Вся информация о встречах конфиденциальна: никаких фотографий, видео, записей, WireShark или исследовательских устройств. Обращайтесь к персоналу с вопросами.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35213" y="3083000"/>
            <a:ext cx="420435" cy="254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62500" y="1411132"/>
            <a:ext cx="365875" cy="249805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87713" y="2587343"/>
            <a:ext cx="365875" cy="254083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52250" y="3578685"/>
            <a:ext cx="365875" cy="231303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1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287713" y="4103887"/>
            <a:ext cx="365875" cy="327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1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262500" y="4587618"/>
            <a:ext cx="365875" cy="268007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1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287725" y="1987750"/>
            <a:ext cx="365875" cy="272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/>
          <p:nvPr>
            <p:ph type="title"/>
          </p:nvPr>
        </p:nvSpPr>
        <p:spPr>
          <a:xfrm>
            <a:off x="188250" y="2438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b="1" lang="en"/>
              <a:t>Code of Conduct</a:t>
            </a:r>
            <a:endParaRPr b="1"/>
          </a:p>
        </p:txBody>
      </p:sp>
      <p:sp>
        <p:nvSpPr>
          <p:cNvPr id="74" name="Google Shape;74;p12"/>
          <p:cNvSpPr txBox="1"/>
          <p:nvPr>
            <p:ph idx="1" type="body"/>
          </p:nvPr>
        </p:nvSpPr>
        <p:spPr>
          <a:xfrm>
            <a:off x="311700" y="7509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8750"/>
              <a:buFont typeface="Arial"/>
              <a:buNone/>
            </a:pPr>
            <a:r>
              <a:rPr b="1" lang="en" sz="1600">
                <a:solidFill>
                  <a:schemeClr val="dk1"/>
                </a:solidFill>
              </a:rPr>
              <a:t>M</a:t>
            </a:r>
            <a:r>
              <a:rPr b="1" baseline="30000" lang="en" sz="1600">
                <a:solidFill>
                  <a:schemeClr val="dk1"/>
                </a:solidFill>
              </a:rPr>
              <a:t>3</a:t>
            </a:r>
            <a:r>
              <a:rPr b="1" lang="en" sz="1600">
                <a:solidFill>
                  <a:schemeClr val="dk1"/>
                </a:solidFill>
              </a:rPr>
              <a:t>AAWG is dedicated to making our meetings and business open to all members and guests and to making it a safe place for all. We do not tolerate harassment of any kind. 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22222"/>
              <a:buFont typeface="Arial"/>
              <a:buNone/>
            </a:pPr>
            <a:r>
              <a:t/>
            </a:r>
            <a:endParaRPr b="1" sz="900" u="sng">
              <a:solidFill>
                <a:schemeClr val="dk1"/>
              </a:solidFill>
            </a:endParaRPr>
          </a:p>
          <a:p>
            <a:pPr indent="0" lvl="0" marL="1651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b="1" lang="en" sz="1400">
                <a:solidFill>
                  <a:schemeClr val="dk1"/>
                </a:solidFill>
              </a:rPr>
              <a:t>We insist that all participants, attendees and meeting staff adhere to a civil demeanor at all times. This includes refraining from inappropriate language, comments and behavior, in person or by electronic communications and/or public or semi-public social media. </a:t>
            </a:r>
            <a:r>
              <a:rPr lang="en" sz="1400">
                <a:solidFill>
                  <a:schemeClr val="dk1"/>
                </a:solidFill>
              </a:rPr>
              <a:t>In accordance with applicable law, M</a:t>
            </a:r>
            <a:r>
              <a:rPr baseline="30000" lang="en" sz="1400">
                <a:solidFill>
                  <a:schemeClr val="dk1"/>
                </a:solidFill>
              </a:rPr>
              <a:t>3</a:t>
            </a:r>
            <a:r>
              <a:rPr lang="en" sz="1400">
                <a:solidFill>
                  <a:schemeClr val="dk1"/>
                </a:solidFill>
              </a:rPr>
              <a:t>AAWG prohibits sexual harassment and harassment because of race, color, gender, age, religion, disability, sexual orientation or any other basis protected by federal, state or local law.</a:t>
            </a:r>
            <a:endParaRPr sz="1400">
              <a:solidFill>
                <a:schemeClr val="dk1"/>
              </a:solidFill>
            </a:endParaRPr>
          </a:p>
          <a:p>
            <a:pPr indent="0" lvl="0" marL="1651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22222"/>
              <a:buFont typeface="Arial"/>
              <a:buNone/>
            </a:pPr>
            <a:r>
              <a:t/>
            </a:r>
            <a:endParaRPr sz="900">
              <a:solidFill>
                <a:schemeClr val="dk1"/>
              </a:solidFill>
            </a:endParaRPr>
          </a:p>
          <a:p>
            <a:pPr indent="0" lvl="0" marL="1651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b="1" lang="en" sz="1400">
                <a:solidFill>
                  <a:schemeClr val="dk1"/>
                </a:solidFill>
              </a:rPr>
              <a:t>Participants, attendees and meeting staff who are being harassed, intimidated, or are dealing with otherwise improper behavior are encouraged to report it immediately to the Executive Director or </a:t>
            </a:r>
            <a:br>
              <a:rPr b="1" lang="en" sz="1400">
                <a:solidFill>
                  <a:schemeClr val="dk1"/>
                </a:solidFill>
              </a:rPr>
            </a:br>
            <a:r>
              <a:rPr b="1" lang="en" sz="1400">
                <a:solidFill>
                  <a:schemeClr val="dk1"/>
                </a:solidFill>
              </a:rPr>
              <a:t>other designated Board of Directors officer without fear of repercussion. </a:t>
            </a:r>
            <a:endParaRPr sz="1400">
              <a:solidFill>
                <a:schemeClr val="dk1"/>
              </a:solidFill>
            </a:endParaRPr>
          </a:p>
          <a:p>
            <a:pPr indent="0" lvl="0" marL="1651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22222"/>
              <a:buFont typeface="Arial"/>
              <a:buNone/>
            </a:pPr>
            <a:r>
              <a:t/>
            </a:r>
            <a:endParaRPr b="1" sz="900">
              <a:solidFill>
                <a:schemeClr val="dk1"/>
              </a:solidFill>
            </a:endParaRPr>
          </a:p>
          <a:p>
            <a:pPr indent="0" lvl="0" marL="1651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b="1" lang="en" sz="1400">
                <a:solidFill>
                  <a:schemeClr val="dk1"/>
                </a:solidFill>
              </a:rPr>
              <a:t>Alternate </a:t>
            </a:r>
            <a:r>
              <a:rPr b="1" lang="en" sz="1400" u="sng">
                <a:solidFill>
                  <a:schemeClr val="dk1"/>
                </a:solidFill>
              </a:rPr>
              <a:t>methods of reporting issues</a:t>
            </a:r>
            <a:r>
              <a:rPr b="1" lang="en" sz="1400">
                <a:solidFill>
                  <a:schemeClr val="dk1"/>
                </a:solidFill>
              </a:rPr>
              <a:t> include: </a:t>
            </a:r>
            <a:r>
              <a:rPr b="1" lang="en" sz="1400" u="sng">
                <a:solidFill>
                  <a:schemeClr val="dk1"/>
                </a:solidFill>
              </a:rPr>
              <a:t>contacts listed on the back of your badge</a:t>
            </a:r>
            <a:r>
              <a:rPr b="1" lang="en" sz="1400">
                <a:solidFill>
                  <a:schemeClr val="dk1"/>
                </a:solidFill>
              </a:rPr>
              <a:t>, email to the Executive Director, </a:t>
            </a:r>
            <a:r>
              <a:rPr b="1" lang="en" sz="1400" u="sng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amy@m3aawg.org</a:t>
            </a:r>
            <a:r>
              <a:rPr b="1" lang="en" sz="1400">
                <a:solidFill>
                  <a:srgbClr val="0000FF"/>
                </a:solidFill>
              </a:rPr>
              <a:t>, </a:t>
            </a:r>
            <a:r>
              <a:rPr b="1" lang="en" sz="1400">
                <a:solidFill>
                  <a:schemeClr val="dk1"/>
                </a:solidFill>
              </a:rPr>
              <a:t>or if needed, calling the local police department.</a:t>
            </a:r>
            <a:endParaRPr sz="1400">
              <a:solidFill>
                <a:schemeClr val="dk1"/>
              </a:solidFill>
            </a:endParaRPr>
          </a:p>
          <a:p>
            <a:pPr indent="0" lvl="0" marL="1651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22222"/>
              <a:buFont typeface="Arial"/>
              <a:buNone/>
            </a:pPr>
            <a:r>
              <a:t/>
            </a:r>
            <a:endParaRPr sz="900">
              <a:solidFill>
                <a:schemeClr val="dk1"/>
              </a:solidFill>
            </a:endParaRPr>
          </a:p>
          <a:p>
            <a:pPr indent="0" lvl="0" marL="1651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en" sz="1400">
                <a:solidFill>
                  <a:schemeClr val="dk1"/>
                </a:solidFill>
              </a:rPr>
              <a:t>Anyone who is found to be in violation of this policy may be handled in any one or more of these methods, depending on the offense: Warning, Expulsion, Immediate Removal, Meeting Suspension, Contacting of employer, or Contacting the police or other legal authorities. Actions stronger than a warning will be taken at the discretion of the M</a:t>
            </a:r>
            <a:r>
              <a:rPr baseline="30000" lang="en" sz="1400">
                <a:solidFill>
                  <a:schemeClr val="dk1"/>
                </a:solidFill>
              </a:rPr>
              <a:t>3</a:t>
            </a:r>
            <a:r>
              <a:rPr lang="en" sz="1400">
                <a:solidFill>
                  <a:schemeClr val="dk1"/>
                </a:solidFill>
              </a:rPr>
              <a:t>AAWG Board of Directors.</a:t>
            </a:r>
            <a:endParaRPr sz="1400">
              <a:solidFill>
                <a:schemeClr val="dk1"/>
              </a:solidFill>
            </a:endParaRPr>
          </a:p>
          <a:p>
            <a:pPr indent="0" lvl="0" marL="1651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22222"/>
              <a:buFont typeface="Arial"/>
              <a:buNone/>
            </a:pPr>
            <a:r>
              <a:t/>
            </a:r>
            <a:endParaRPr sz="9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b="1" lang="en" sz="1400">
                <a:solidFill>
                  <a:schemeClr val="dk1"/>
                </a:solidFill>
              </a:rPr>
              <a:t>M</a:t>
            </a:r>
            <a:r>
              <a:rPr b="1" baseline="30000" lang="en" sz="1400">
                <a:solidFill>
                  <a:schemeClr val="dk1"/>
                </a:solidFill>
              </a:rPr>
              <a:t>3</a:t>
            </a:r>
            <a:r>
              <a:rPr b="1" lang="en" sz="1400">
                <a:solidFill>
                  <a:schemeClr val="dk1"/>
                </a:solidFill>
              </a:rPr>
              <a:t>AAWG reserves the right to remove any participant or attendee at any time for any reason.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2"/>
          <p:cNvSpPr txBox="1"/>
          <p:nvPr/>
        </p:nvSpPr>
        <p:spPr>
          <a:xfrm>
            <a:off x="319200" y="3671275"/>
            <a:ext cx="8258700" cy="138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600" u="sng">
                <a:solidFill>
                  <a:schemeClr val="dk1"/>
                </a:solidFill>
              </a:rPr>
              <a:t>The policy also extends outside of the meeting rooms to include all areas of the meeting hotel and social gatherings sponsored by M</a:t>
            </a:r>
            <a:r>
              <a:rPr b="1" baseline="30000" lang="en" sz="1600" u="sng">
                <a:solidFill>
                  <a:schemeClr val="dk1"/>
                </a:solidFill>
              </a:rPr>
              <a:t>3</a:t>
            </a:r>
            <a:r>
              <a:rPr b="1" lang="en" sz="1600" u="sng">
                <a:solidFill>
                  <a:schemeClr val="dk1"/>
                </a:solidFill>
              </a:rPr>
              <a:t>AAWG or M</a:t>
            </a:r>
            <a:r>
              <a:rPr b="1" baseline="30000" lang="en" sz="1600" u="sng">
                <a:solidFill>
                  <a:schemeClr val="dk1"/>
                </a:solidFill>
              </a:rPr>
              <a:t>3</a:t>
            </a:r>
            <a:r>
              <a:rPr b="1" lang="en" sz="1600" u="sng">
                <a:solidFill>
                  <a:schemeClr val="dk1"/>
                </a:solidFill>
              </a:rPr>
              <a:t>AAWG member organizations.</a:t>
            </a:r>
            <a:endParaRPr b="1" sz="1600" u="sng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600" u="sng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Note: You can download this file at </a:t>
            </a:r>
            <a:r>
              <a:rPr lang="en" u="sng">
                <a:solidFill>
                  <a:schemeClr val="hlink"/>
                </a:solidFill>
                <a:hlinkClick r:id="rId4"/>
              </a:rPr>
              <a:t>https://www.m3aawg.org/conduct-policy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3"/>
          <p:cNvSpPr txBox="1"/>
          <p:nvPr>
            <p:ph type="title"/>
          </p:nvPr>
        </p:nvSpPr>
        <p:spPr>
          <a:xfrm>
            <a:off x="311700" y="2741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689"/>
              <a:t>Conduct Policy Violations - Methods of Reporting</a:t>
            </a:r>
            <a:r>
              <a:rPr b="1" lang="en" sz="2800"/>
              <a:t> </a:t>
            </a:r>
            <a:endParaRPr b="1"/>
          </a:p>
        </p:txBody>
      </p:sp>
      <p:sp>
        <p:nvSpPr>
          <p:cNvPr id="81" name="Google Shape;81;p13"/>
          <p:cNvSpPr txBox="1"/>
          <p:nvPr>
            <p:ph idx="1" type="body"/>
          </p:nvPr>
        </p:nvSpPr>
        <p:spPr>
          <a:xfrm>
            <a:off x="181325" y="792425"/>
            <a:ext cx="8780400" cy="414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b="1" lang="en" sz="1895">
                <a:solidFill>
                  <a:schemeClr val="dk1"/>
                </a:solidFill>
              </a:rPr>
              <a:t>If You Feel Unsafe: </a:t>
            </a:r>
            <a:r>
              <a:rPr lang="en" sz="1663">
                <a:solidFill>
                  <a:schemeClr val="dk1"/>
                </a:solidFill>
              </a:rPr>
              <a:t>Touching or physical contact of any kind that is unwanted or physical or verbal threats of any kind. </a:t>
            </a:r>
            <a:endParaRPr sz="1663">
              <a:solidFill>
                <a:schemeClr val="dk1"/>
              </a:solidFill>
            </a:endParaRPr>
          </a:p>
          <a:p>
            <a:pPr indent="-33909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40"/>
              <a:buChar char="○"/>
            </a:pPr>
            <a:r>
              <a:rPr lang="en" sz="1740">
                <a:solidFill>
                  <a:schemeClr val="dk1"/>
                </a:solidFill>
              </a:rPr>
              <a:t>Contact</a:t>
            </a:r>
            <a:r>
              <a:rPr b="1" lang="en" sz="1740">
                <a:solidFill>
                  <a:schemeClr val="dk1"/>
                </a:solidFill>
              </a:rPr>
              <a:t> Local Law Enforcement: </a:t>
            </a:r>
            <a:r>
              <a:rPr lang="en" sz="1740">
                <a:solidFill>
                  <a:schemeClr val="dk1"/>
                </a:solidFill>
              </a:rPr>
              <a:t>In</a:t>
            </a:r>
            <a:r>
              <a:rPr b="1" lang="en" sz="1740">
                <a:solidFill>
                  <a:schemeClr val="dk1"/>
                </a:solidFill>
              </a:rPr>
              <a:t> Montréal, </a:t>
            </a:r>
            <a:r>
              <a:rPr lang="en" sz="1740">
                <a:solidFill>
                  <a:schemeClr val="dk1"/>
                </a:solidFill>
              </a:rPr>
              <a:t>call </a:t>
            </a:r>
            <a:r>
              <a:rPr b="1" lang="en" sz="1740">
                <a:solidFill>
                  <a:schemeClr val="dk1"/>
                </a:solidFill>
              </a:rPr>
              <a:t>911 </a:t>
            </a:r>
            <a:r>
              <a:rPr lang="en" sz="1740">
                <a:solidFill>
                  <a:schemeClr val="dk1"/>
                </a:solidFill>
              </a:rPr>
              <a:t>and</a:t>
            </a:r>
            <a:r>
              <a:rPr b="1" lang="en" sz="1740">
                <a:solidFill>
                  <a:srgbClr val="FF0000"/>
                </a:solidFill>
              </a:rPr>
              <a:t> </a:t>
            </a:r>
            <a:r>
              <a:rPr lang="en" sz="1740">
                <a:solidFill>
                  <a:schemeClr val="dk1"/>
                </a:solidFill>
              </a:rPr>
              <a:t>once you are safe, contact M</a:t>
            </a:r>
            <a:r>
              <a:rPr baseline="30000" lang="en" sz="1740">
                <a:solidFill>
                  <a:schemeClr val="dk1"/>
                </a:solidFill>
              </a:rPr>
              <a:t>3</a:t>
            </a:r>
            <a:r>
              <a:rPr lang="en" sz="1740">
                <a:solidFill>
                  <a:schemeClr val="dk1"/>
                </a:solidFill>
              </a:rPr>
              <a:t>AAWG Executive Director or designated Board Officer. </a:t>
            </a:r>
            <a:endParaRPr sz="1740"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b="1" lang="en" sz="1940">
                <a:solidFill>
                  <a:schemeClr val="dk1"/>
                </a:solidFill>
              </a:rPr>
              <a:t>If you are NOT in danger:</a:t>
            </a:r>
            <a:r>
              <a:rPr lang="en" sz="1940">
                <a:solidFill>
                  <a:schemeClr val="dk1"/>
                </a:solidFill>
              </a:rPr>
              <a:t> </a:t>
            </a:r>
            <a:r>
              <a:rPr lang="en" sz="1740">
                <a:solidFill>
                  <a:schemeClr val="dk1"/>
                </a:solidFill>
              </a:rPr>
              <a:t>You experience or see a Conduct Policy violation that does not require immediate local Law Enforcement assistance. </a:t>
            </a:r>
            <a:endParaRPr sz="1740">
              <a:solidFill>
                <a:schemeClr val="dk1"/>
              </a:solidFill>
            </a:endParaRPr>
          </a:p>
          <a:p>
            <a:pPr indent="-342900" lvl="1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663">
                <a:solidFill>
                  <a:schemeClr val="dk1"/>
                </a:solidFill>
              </a:rPr>
              <a:t>Call or text Executive Director or designated Board Officer (24/7). </a:t>
            </a:r>
            <a:r>
              <a:rPr lang="en" sz="1740">
                <a:solidFill>
                  <a:schemeClr val="dk1"/>
                </a:solidFill>
              </a:rPr>
              <a:t>    </a:t>
            </a:r>
            <a:endParaRPr sz="1585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</a:rPr>
              <a:t>The Executive Director and Designated BOD Officer</a:t>
            </a:r>
            <a:r>
              <a:rPr b="1" lang="en" sz="1700">
                <a:solidFill>
                  <a:schemeClr val="dk1"/>
                </a:solidFill>
              </a:rPr>
              <a:t> contact information </a:t>
            </a:r>
            <a:r>
              <a:rPr lang="en" sz="1700">
                <a:solidFill>
                  <a:schemeClr val="dk1"/>
                </a:solidFill>
              </a:rPr>
              <a:t>can be found on the back of badge meeting badge, on the safety card provided, via a link in the online Conduct Policy </a:t>
            </a:r>
            <a:r>
              <a:rPr lang="en" sz="1585" u="sng">
                <a:solidFill>
                  <a:schemeClr val="hlink"/>
                </a:solidFill>
                <a:hlinkClick r:id="rId3"/>
              </a:rPr>
              <a:t>https://www.m3aawg.org/conduct-policy</a:t>
            </a:r>
            <a:r>
              <a:rPr b="1" lang="en" sz="1700">
                <a:solidFill>
                  <a:schemeClr val="dk1"/>
                </a:solidFill>
              </a:rPr>
              <a:t>.</a:t>
            </a:r>
            <a:endParaRPr b="1" sz="1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4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740">
                <a:solidFill>
                  <a:schemeClr val="dk1"/>
                </a:solidFill>
              </a:rPr>
              <a:t>From the </a:t>
            </a:r>
            <a:r>
              <a:rPr b="1" lang="en" sz="1740">
                <a:solidFill>
                  <a:schemeClr val="dk1"/>
                </a:solidFill>
              </a:rPr>
              <a:t>Upcoming Meetings </a:t>
            </a:r>
            <a:r>
              <a:rPr lang="en" sz="1740">
                <a:solidFill>
                  <a:schemeClr val="dk1"/>
                </a:solidFill>
              </a:rPr>
              <a:t>page you can find</a:t>
            </a:r>
            <a:r>
              <a:rPr b="1" lang="en" sz="1740">
                <a:solidFill>
                  <a:schemeClr val="accent1"/>
                </a:solidFill>
              </a:rPr>
              <a:t> Health &amp; Safety Information </a:t>
            </a:r>
            <a:r>
              <a:rPr lang="en" sz="1740">
                <a:solidFill>
                  <a:schemeClr val="dk1"/>
                </a:solidFill>
              </a:rPr>
              <a:t>- Local medical resources (hospital, pharmacy), embassies and consulates and other important local information at: </a:t>
            </a:r>
            <a:r>
              <a:rPr lang="en" sz="1740" u="sng">
                <a:solidFill>
                  <a:schemeClr val="hlink"/>
                </a:solidFill>
              </a:rPr>
              <a:t>https://www.m3aawg.org/health-and-safety </a:t>
            </a:r>
            <a:endParaRPr b="1" sz="17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04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050"/>
          </a:p>
        </p:txBody>
      </p:sp>
      <p:sp>
        <p:nvSpPr>
          <p:cNvPr id="82" name="Google Shape;82;p13"/>
          <p:cNvSpPr txBox="1"/>
          <p:nvPr/>
        </p:nvSpPr>
        <p:spPr>
          <a:xfrm>
            <a:off x="311700" y="4674725"/>
            <a:ext cx="89094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457200" lvl="0" marL="182880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500">
                <a:solidFill>
                  <a:srgbClr val="FF0000"/>
                </a:solidFill>
              </a:rPr>
              <a:t>Any violation should be reported as soon as possible!</a:t>
            </a:r>
            <a:endParaRPr sz="13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689"/>
              <a:t>Reminders!</a:t>
            </a:r>
            <a:endParaRPr/>
          </a:p>
        </p:txBody>
      </p:sp>
      <p:sp>
        <p:nvSpPr>
          <p:cNvPr id="88" name="Google Shape;88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/>
              <a:t>You must wear your badge at all times. 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If you lose your badge, please contact </a:t>
            </a:r>
            <a:r>
              <a:rPr lang="en" u="sng">
                <a:solidFill>
                  <a:schemeClr val="hlink"/>
                </a:solidFill>
                <a:hlinkClick r:id="rId3"/>
              </a:rPr>
              <a:t>support@m3aawg.org</a:t>
            </a:r>
            <a:r>
              <a:rPr lang="en"/>
              <a:t> immediately </a:t>
            </a:r>
            <a:endParaRPr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/>
              <a:t>As a reminder, do not post pictures of your meeting badge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Session Presentation Availability </a:t>
            </a:r>
            <a:endParaRPr b="1" sz="2400"/>
          </a:p>
        </p:txBody>
      </p:sp>
      <p:sp>
        <p:nvSpPr>
          <p:cNvPr id="94" name="Google Shape;94;p15"/>
          <p:cNvSpPr txBox="1"/>
          <p:nvPr>
            <p:ph idx="1" type="body"/>
          </p:nvPr>
        </p:nvSpPr>
        <p:spPr>
          <a:xfrm>
            <a:off x="311700" y="1194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The slide deck from this session</a:t>
            </a:r>
            <a:endParaRPr sz="2600"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600"/>
              <a:t> </a:t>
            </a:r>
            <a:r>
              <a:rPr b="1" lang="en" sz="2600"/>
              <a:t> WILL / WILL NOT BE POSTED </a:t>
            </a:r>
            <a:endParaRPr b="1" sz="2600"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600"/>
              <a:t>to the Past Meeting Presentation page </a:t>
            </a:r>
            <a:endParaRPr sz="2600"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600"/>
              <a:t>in the Members-Only Section of </a:t>
            </a:r>
            <a:endParaRPr sz="2600"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600"/>
              <a:t>the M3AAWG Website.</a:t>
            </a:r>
            <a:endParaRPr sz="2600"/>
          </a:p>
        </p:txBody>
      </p:sp>
      <p:sp>
        <p:nvSpPr>
          <p:cNvPr id="95" name="Google Shape;95;p15"/>
          <p:cNvSpPr txBox="1"/>
          <p:nvPr/>
        </p:nvSpPr>
        <p:spPr>
          <a:xfrm>
            <a:off x="3076000" y="4669700"/>
            <a:ext cx="5983200" cy="39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accent1"/>
                </a:solidFill>
              </a:rPr>
              <a:t>Note: Please don't remove. PM’s will update this slide.</a:t>
            </a:r>
            <a:endParaRPr sz="130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FF0000"/>
      </a:accent1>
      <a:accent2>
        <a:srgbClr val="000000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00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